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57" r:id="rId2"/>
    <p:sldId id="259" r:id="rId3"/>
    <p:sldId id="260" r:id="rId4"/>
    <p:sldId id="261" r:id="rId5"/>
    <p:sldId id="262" r:id="rId6"/>
    <p:sldId id="263" r:id="rId7"/>
    <p:sldId id="264" r:id="rId8"/>
    <p:sldId id="327" r:id="rId9"/>
    <p:sldId id="328" r:id="rId10"/>
    <p:sldId id="266" r:id="rId11"/>
    <p:sldId id="267" r:id="rId12"/>
    <p:sldId id="268" r:id="rId13"/>
    <p:sldId id="269" r:id="rId14"/>
    <p:sldId id="270" r:id="rId15"/>
    <p:sldId id="271" r:id="rId16"/>
    <p:sldId id="272" r:id="rId17"/>
    <p:sldId id="273" r:id="rId18"/>
    <p:sldId id="274" r:id="rId19"/>
    <p:sldId id="329" r:id="rId20"/>
    <p:sldId id="277" r:id="rId21"/>
    <p:sldId id="278" r:id="rId22"/>
    <p:sldId id="279" r:id="rId23"/>
    <p:sldId id="280" r:id="rId24"/>
    <p:sldId id="281" r:id="rId25"/>
    <p:sldId id="282" r:id="rId26"/>
    <p:sldId id="283" r:id="rId27"/>
    <p:sldId id="284" r:id="rId28"/>
    <p:sldId id="300" r:id="rId29"/>
    <p:sldId id="301" r:id="rId30"/>
    <p:sldId id="302" r:id="rId31"/>
    <p:sldId id="325" r:id="rId32"/>
    <p:sldId id="258" r:id="rId33"/>
    <p:sldId id="331" r:id="rId34"/>
    <p:sldId id="304" r:id="rId35"/>
    <p:sldId id="33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3" d="100"/>
          <a:sy n="73" d="100"/>
        </p:scale>
        <p:origin x="-632" y="-3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93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4CBD4E-8E6D-1040-815E-B792CCDC28B8}" type="datetimeFigureOut">
              <a:rPr lang="en-US" smtClean="0"/>
              <a:t>11/6/16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4BF8C0C-75B9-5743-9CB8-CE8506D0B925}" type="slidenum">
              <a:rPr lang="en-US" smtClean="0"/>
              <a:t>‹#›</a:t>
            </a:fld>
            <a:endParaRPr lang="en-US"/>
          </a:p>
        </p:txBody>
      </p:sp>
    </p:spTree>
    <p:extLst>
      <p:ext uri="{BB962C8B-B14F-4D97-AF65-F5344CB8AC3E}">
        <p14:creationId xmlns:p14="http://schemas.microsoft.com/office/powerpoint/2010/main" val="12017436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4824A7-526F-0F41-87C8-47670427F185}" type="datetimeFigureOut">
              <a:rPr lang="en-US" smtClean="0"/>
              <a:t>11/6/16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3FAD14-ADF8-F34A-8B34-4199BCDF34BA}" type="slidenum">
              <a:rPr lang="en-US" smtClean="0"/>
              <a:t>‹#›</a:t>
            </a:fld>
            <a:endParaRPr lang="en-US"/>
          </a:p>
        </p:txBody>
      </p:sp>
    </p:spTree>
    <p:extLst>
      <p:ext uri="{BB962C8B-B14F-4D97-AF65-F5344CB8AC3E}">
        <p14:creationId xmlns:p14="http://schemas.microsoft.com/office/powerpoint/2010/main" val="177266827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dirty="0">
              <a:latin typeface="Arial" charset="0"/>
              <a:ea typeface="MS PGothic" charset="-128"/>
            </a:endParaRPr>
          </a:p>
        </p:txBody>
      </p:sp>
    </p:spTree>
    <p:extLst>
      <p:ext uri="{BB962C8B-B14F-4D97-AF65-F5344CB8AC3E}">
        <p14:creationId xmlns:p14="http://schemas.microsoft.com/office/powerpoint/2010/main" val="1405319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733967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645704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114478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683292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508659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6986114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269726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3732020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612510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217860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3732020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28931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41275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444671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145821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330457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3995707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20639135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1331420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8188309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348665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755008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1348665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739598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79161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fld id="{13B045E8-EF87-334C-A7F1-1635A76E4D6D}" type="slidenum">
              <a:rPr lang="en-US" altLang="zh-CN" sz="1200"/>
              <a:pPr/>
              <a:t>7</a:t>
            </a:fld>
            <a:endParaRPr lang="en-US" altLang="zh-CN" sz="120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zh-CN" sz="1800">
                <a:solidFill>
                  <a:srgbClr val="FFFF66"/>
                </a:solidFill>
                <a:latin typeface="Arial" charset="0"/>
                <a:ea typeface="MS PGothic" charset="-128"/>
              </a:rPr>
              <a:t>Discovered by Reed in 1961 and independently by Veryard and Ebdon</a:t>
            </a:r>
          </a:p>
          <a:p>
            <a:pPr eaLnBrk="1" hangingPunct="1"/>
            <a:r>
              <a:rPr lang="en-US" altLang="zh-CN">
                <a:latin typeface="Arial" charset="0"/>
                <a:ea typeface="MS PGothic" charset="-128"/>
              </a:rPr>
              <a:t>Quasi-biennial Oscillation is observed in the equatorial mean zonal wind in the stratosphere. The QBO signal is also found in the mesosphere but the largest amplitude is observed in the lower stratosphere. The easterly and westerly zonal wind regimes altered regularly with averaged period of 28 months. The QBO period has interannual variability, ranging from 22 to 34 months. The time-height cross section show it first appear above 30 km, the easterly and westerly QBO regimes propagate downwards at a rate of 1 km/month. The oscillation is symmetric about the equator with a maximum amplitude of about 20 m/s, and an approximately Gaussian distribution in latitude with a half-width of about 12 degree. The QBO signal is also found in the ozone and temperature and can be transported to polar region.</a:t>
            </a:r>
          </a:p>
        </p:txBody>
      </p:sp>
    </p:spTree>
    <p:extLst>
      <p:ext uri="{BB962C8B-B14F-4D97-AF65-F5344CB8AC3E}">
        <p14:creationId xmlns:p14="http://schemas.microsoft.com/office/powerpoint/2010/main" val="1018347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fld id="{2CDD61A4-07E5-E342-806D-B02E55E9D4DB}" type="slidenum">
              <a:rPr lang="en-US" altLang="zh-CN" sz="1200"/>
              <a:pPr/>
              <a:t>8</a:t>
            </a:fld>
            <a:endParaRPr lang="en-US" altLang="zh-CN" sz="120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zh-CN" altLang="en-US">
              <a:latin typeface="Arial" charset="0"/>
              <a:ea typeface="MS PGothic" charset="-128"/>
            </a:endParaRPr>
          </a:p>
        </p:txBody>
      </p:sp>
    </p:spTree>
    <p:extLst>
      <p:ext uri="{BB962C8B-B14F-4D97-AF65-F5344CB8AC3E}">
        <p14:creationId xmlns:p14="http://schemas.microsoft.com/office/powerpoint/2010/main" val="163210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373202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latin typeface="Arial" charset="0"/>
              <a:ea typeface="MS PGothic" charset="-128"/>
            </a:endParaRPr>
          </a:p>
        </p:txBody>
      </p:sp>
    </p:spTree>
    <p:extLst>
      <p:ext uri="{BB962C8B-B14F-4D97-AF65-F5344CB8AC3E}">
        <p14:creationId xmlns:p14="http://schemas.microsoft.com/office/powerpoint/2010/main" val="985685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2967C8-2780-A54B-AFDB-A1634DBE7327}" type="datetime1">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664027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62FC5E-36F7-E84D-B82E-13492AE96BAD}" type="datetime1">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822987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B92558-A7E8-EF49-9875-44D64C0B0AF5}" type="datetime1">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788827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fld id="{1ECB0F35-15A9-B642-841E-86DBF2C4DC55}" type="datetime1">
              <a:rPr lang="en-US" altLang="zh-CN" smtClean="0"/>
              <a:t>11/6/16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726FBD78-2E9B-654C-9151-605AB0CBAEEC}" type="slidenum">
              <a:rPr lang="en-US" altLang="zh-CN"/>
              <a:pPr/>
              <a:t>‹#›</a:t>
            </a:fld>
            <a:endParaRPr lang="en-US" altLang="zh-CN"/>
          </a:p>
        </p:txBody>
      </p:sp>
    </p:spTree>
    <p:extLst>
      <p:ext uri="{BB962C8B-B14F-4D97-AF65-F5344CB8AC3E}">
        <p14:creationId xmlns:p14="http://schemas.microsoft.com/office/powerpoint/2010/main" val="13042274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02225" y="1827213"/>
            <a:ext cx="3581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atin typeface="Times New Roman" pitchFamily="-106" charset="0"/>
                <a:ea typeface="MS Pゴシック" pitchFamily="-92" charset="-128"/>
              </a:defRPr>
            </a:lvl1pPr>
          </a:lstStyle>
          <a:p>
            <a:pPr>
              <a:defRPr/>
            </a:pPr>
            <a:fld id="{643D7629-0EEE-7146-B3A1-DE1CACAA723E}" type="datetime1">
              <a:rPr lang="en-US" smtClean="0"/>
              <a:t>11/6/16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4A2E00B0-A3CB-FB4E-818F-DA3BB463198A}" type="slidenum">
              <a:rPr lang="en-US" altLang="en-US"/>
              <a:pPr/>
              <a:t>‹#›</a:t>
            </a:fld>
            <a:endParaRPr lang="en-US" altLang="en-US"/>
          </a:p>
        </p:txBody>
      </p:sp>
    </p:spTree>
    <p:extLst>
      <p:ext uri="{BB962C8B-B14F-4D97-AF65-F5344CB8AC3E}">
        <p14:creationId xmlns:p14="http://schemas.microsoft.com/office/powerpoint/2010/main" val="1405231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731361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370013" y="3960813"/>
            <a:ext cx="731361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atin typeface="Times New Roman" pitchFamily="-106" charset="0"/>
                <a:ea typeface="MS Pゴシック" pitchFamily="-92" charset="-128"/>
              </a:defRPr>
            </a:lvl1pPr>
          </a:lstStyle>
          <a:p>
            <a:pPr>
              <a:defRPr/>
            </a:pPr>
            <a:fld id="{EF13982E-4625-0542-B294-1DF325624F94}" type="datetime1">
              <a:rPr lang="en-US" smtClean="0"/>
              <a:t>11/6/16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63397E34-CBEC-C147-8B8D-825EC1A5EAEC}" type="slidenum">
              <a:rPr lang="en-US" altLang="en-US"/>
              <a:pPr/>
              <a:t>‹#›</a:t>
            </a:fld>
            <a:endParaRPr lang="en-US" altLang="en-US"/>
          </a:p>
        </p:txBody>
      </p:sp>
    </p:spTree>
    <p:extLst>
      <p:ext uri="{BB962C8B-B14F-4D97-AF65-F5344CB8AC3E}">
        <p14:creationId xmlns:p14="http://schemas.microsoft.com/office/powerpoint/2010/main" val="2941528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B855F2-B11A-BD48-80F7-E67ECE8E93E6}" type="datetime1">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324926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44541D-F0D7-9944-9AD9-0E0A73A50BC7}" type="datetime1">
              <a:rPr lang="en-US" smtClean="0"/>
              <a:t>11/6/16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873334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935123-AEBB-EA46-9681-9836B1F4BFD8}" type="datetime1">
              <a:rPr lang="en-US" smtClean="0"/>
              <a:t>11/6/16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317482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C52C55-B2AB-B748-B511-D7937A73268B}" type="datetime1">
              <a:rPr lang="en-US" smtClean="0"/>
              <a:t>11/6/16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365921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6D9F60-B9A7-144B-BF52-CDF830FA10E9}" type="datetime1">
              <a:rPr lang="en-US" smtClean="0"/>
              <a:t>11/6/16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9569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AD4BF-4F1D-AE46-80CF-F39DBEB15590}" type="datetime1">
              <a:rPr lang="en-US" smtClean="0"/>
              <a:t>11/6/16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733624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0E1784-9A8C-DD44-A080-8F07C7E3BEB8}" type="datetime1">
              <a:rPr lang="en-US" smtClean="0"/>
              <a:t>11/6/16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4045175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C60CA9-5835-554D-8D4B-67E501D6819B}" type="datetime1">
              <a:rPr lang="en-US" smtClean="0"/>
              <a:t>11/6/16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18540-A33F-B145-B74A-5A25F90EF806}" type="slidenum">
              <a:rPr lang="en-US" smtClean="0"/>
              <a:t>‹#›</a:t>
            </a:fld>
            <a:endParaRPr lang="en-US"/>
          </a:p>
        </p:txBody>
      </p:sp>
    </p:spTree>
    <p:extLst>
      <p:ext uri="{BB962C8B-B14F-4D97-AF65-F5344CB8AC3E}">
        <p14:creationId xmlns:p14="http://schemas.microsoft.com/office/powerpoint/2010/main" val="23650463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8E768-5ECA-734F-8DA3-35C17761D89C}" type="datetime1">
              <a:rPr lang="en-US" smtClean="0"/>
              <a:t>11/6/16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218540-A33F-B145-B74A-5A25F90EF806}" type="slidenum">
              <a:rPr lang="en-US" smtClean="0"/>
              <a:t>‹#›</a:t>
            </a:fld>
            <a:endParaRPr lang="en-US"/>
          </a:p>
        </p:txBody>
      </p:sp>
    </p:spTree>
    <p:extLst>
      <p:ext uri="{BB962C8B-B14F-4D97-AF65-F5344CB8AC3E}">
        <p14:creationId xmlns:p14="http://schemas.microsoft.com/office/powerpoint/2010/main" val="1643583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4.jpeg"/><Relationship Id="rId5" Type="http://schemas.openxmlformats.org/officeDocument/2006/relationships/oleObject" Target="../embeddings/oleObject1.bin"/><Relationship Id="rId6" Type="http://schemas.openxmlformats.org/officeDocument/2006/relationships/image" Target="../media/image13.png"/><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7.emf"/></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28" descr="oco_s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314" y="-1600200"/>
            <a:ext cx="16687800" cy="124931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048000" y="-1219200"/>
            <a:ext cx="15925800" cy="4031873"/>
          </a:xfrm>
          <a:prstGeom prst="rect">
            <a:avLst/>
          </a:prstGeom>
        </p:spPr>
        <p:txBody>
          <a:bodyPr wrap="square">
            <a:spAutoFit/>
          </a:bodyPr>
          <a:lstStyle/>
          <a:p>
            <a:endParaRPr lang="en-US" altLang="en-US" sz="4000" dirty="0" smtClean="0">
              <a:solidFill>
                <a:srgbClr val="FCFFFF"/>
              </a:solidFill>
            </a:endParaRPr>
          </a:p>
          <a:p>
            <a:endParaRPr lang="en-US" altLang="en-US" sz="5400" dirty="0" smtClean="0">
              <a:solidFill>
                <a:srgbClr val="FCFFFF"/>
              </a:solidFill>
            </a:endParaRPr>
          </a:p>
          <a:p>
            <a:endParaRPr lang="en-US" altLang="en-US" sz="5400" dirty="0">
              <a:solidFill>
                <a:srgbClr val="FCFFFF"/>
              </a:solidFill>
            </a:endParaRPr>
          </a:p>
          <a:p>
            <a:r>
              <a:rPr lang="en-US" altLang="en-US" sz="5400" dirty="0" smtClean="0">
                <a:solidFill>
                  <a:srgbClr val="FCFFFF"/>
                </a:solidFill>
              </a:rPr>
              <a:t>  			  			   Global Patterns of Variability </a:t>
            </a:r>
          </a:p>
          <a:p>
            <a:r>
              <a:rPr lang="en-US" altLang="en-US" sz="5400" dirty="0">
                <a:solidFill>
                  <a:srgbClr val="FCFFFF"/>
                </a:solidFill>
              </a:rPr>
              <a:t> </a:t>
            </a:r>
            <a:r>
              <a:rPr lang="en-US" altLang="en-US" sz="5400" dirty="0" smtClean="0">
                <a:solidFill>
                  <a:srgbClr val="FCFFFF"/>
                </a:solidFill>
              </a:rPr>
              <a:t>   			  		   Using Chemical Tracers</a:t>
            </a:r>
            <a:endParaRPr lang="en-US" sz="5400" dirty="0">
              <a:solidFill>
                <a:srgbClr val="FCFFFF"/>
              </a:solidFill>
            </a:endParaRPr>
          </a:p>
        </p:txBody>
      </p:sp>
      <p:sp>
        <p:nvSpPr>
          <p:cNvPr id="5" name="TextBox 4"/>
          <p:cNvSpPr txBox="1"/>
          <p:nvPr/>
        </p:nvSpPr>
        <p:spPr>
          <a:xfrm>
            <a:off x="5950857" y="4154714"/>
            <a:ext cx="4354286" cy="2246769"/>
          </a:xfrm>
          <a:prstGeom prst="rect">
            <a:avLst/>
          </a:prstGeom>
          <a:noFill/>
        </p:spPr>
        <p:txBody>
          <a:bodyPr wrap="square" rtlCol="0">
            <a:spAutoFit/>
          </a:bodyPr>
          <a:lstStyle/>
          <a:p>
            <a:r>
              <a:rPr lang="en-US" sz="2800" dirty="0" smtClean="0">
                <a:solidFill>
                  <a:srgbClr val="CCFFCC"/>
                </a:solidFill>
              </a:rPr>
              <a:t>Yuk Ling Yung </a:t>
            </a:r>
          </a:p>
          <a:p>
            <a:r>
              <a:rPr lang="en-US" sz="2800" dirty="0" smtClean="0">
                <a:solidFill>
                  <a:srgbClr val="CCFFCC"/>
                </a:solidFill>
              </a:rPr>
              <a:t>Caltech</a:t>
            </a:r>
          </a:p>
          <a:p>
            <a:endParaRPr lang="en-US" sz="2800" dirty="0">
              <a:solidFill>
                <a:srgbClr val="CCFFCC"/>
              </a:solidFill>
            </a:endParaRPr>
          </a:p>
          <a:p>
            <a:r>
              <a:rPr lang="en-US" sz="2800" dirty="0" smtClean="0">
                <a:solidFill>
                  <a:srgbClr val="CCFFCC"/>
                </a:solidFill>
              </a:rPr>
              <a:t>PKU Lecture 3</a:t>
            </a:r>
          </a:p>
          <a:p>
            <a:r>
              <a:rPr lang="en-US" sz="2800" dirty="0" smtClean="0">
                <a:solidFill>
                  <a:srgbClr val="CCFFCC"/>
                </a:solidFill>
              </a:rPr>
              <a:t> Oct 26 2016 </a:t>
            </a:r>
            <a:endParaRPr lang="en-US" sz="2800" dirty="0">
              <a:solidFill>
                <a:srgbClr val="CCFFCC"/>
              </a:solidFill>
            </a:endParaRPr>
          </a:p>
        </p:txBody>
      </p:sp>
    </p:spTree>
    <p:extLst>
      <p:ext uri="{BB962C8B-B14F-4D97-AF65-F5344CB8AC3E}">
        <p14:creationId xmlns:p14="http://schemas.microsoft.com/office/powerpoint/2010/main" val="790852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505200"/>
            <a:ext cx="751681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Box 4"/>
          <p:cNvSpPr txBox="1">
            <a:spLocks noChangeArrowheads="1"/>
          </p:cNvSpPr>
          <p:nvPr/>
        </p:nvSpPr>
        <p:spPr bwMode="auto">
          <a:xfrm>
            <a:off x="1905000" y="1981200"/>
            <a:ext cx="5791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t>Principal Component Analysis </a:t>
            </a:r>
          </a:p>
        </p:txBody>
      </p:sp>
    </p:spTree>
    <p:extLst>
      <p:ext uri="{BB962C8B-B14F-4D97-AF65-F5344CB8AC3E}">
        <p14:creationId xmlns:p14="http://schemas.microsoft.com/office/powerpoint/2010/main" val="41630763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9" name="Rectangle 9"/>
          <p:cNvSpPr>
            <a:spLocks noGrp="1" noChangeArrowheads="1"/>
          </p:cNvSpPr>
          <p:nvPr>
            <p:ph type="title"/>
          </p:nvPr>
        </p:nvSpPr>
        <p:spPr>
          <a:xfrm>
            <a:off x="1219200" y="152400"/>
            <a:ext cx="7313613" cy="1143000"/>
          </a:xfrm>
        </p:spPr>
        <p:txBody>
          <a:bodyPr>
            <a:normAutofit fontScale="90000"/>
          </a:bodyPr>
          <a:lstStyle/>
          <a:p>
            <a:pPr eaLnBrk="1" hangingPunct="1">
              <a:defRPr/>
            </a:pPr>
            <a:r>
              <a:rPr lang="en-US" sz="3600" dirty="0">
                <a:solidFill>
                  <a:srgbClr val="000076"/>
                </a:solidFill>
              </a:rPr>
              <a:t>Ozone </a:t>
            </a:r>
            <a:r>
              <a:rPr lang="en-US" sz="3600" dirty="0" smtClean="0">
                <a:solidFill>
                  <a:srgbClr val="000076"/>
                </a:solidFill>
              </a:rPr>
              <a:t>Variability</a:t>
            </a:r>
            <a:br>
              <a:rPr lang="en-US" sz="3600" dirty="0" smtClean="0">
                <a:solidFill>
                  <a:srgbClr val="000076"/>
                </a:solidFill>
              </a:rPr>
            </a:br>
            <a:r>
              <a:rPr lang="en-US" sz="3600" dirty="0" smtClean="0">
                <a:solidFill>
                  <a:srgbClr val="000076"/>
                </a:solidFill>
              </a:rPr>
              <a:t>Camp et al. 2003</a:t>
            </a:r>
            <a:endParaRPr lang="en-US" sz="3600" dirty="0">
              <a:solidFill>
                <a:srgbClr val="000076"/>
              </a:solidFill>
            </a:endParaRPr>
          </a:p>
        </p:txBody>
      </p:sp>
      <p:pic>
        <p:nvPicPr>
          <p:cNvPr id="30747" name="Picture 27" descr="fig_1"/>
          <p:cNvPicPr>
            <a:picLocks noGrp="1" noChangeAspect="1" noChangeArrowheads="1"/>
          </p:cNvPicPr>
          <p:nvPr>
            <p:ph sz="half" idx="1"/>
          </p:nvPr>
        </p:nvPicPr>
        <p:blipFill>
          <a:blip r:embed="rId3"/>
          <a:srcRect/>
          <a:stretch>
            <a:fillRect/>
          </a:stretch>
        </p:blipFill>
        <p:spPr>
          <a:xfrm>
            <a:off x="1371600" y="1524000"/>
            <a:ext cx="6019800" cy="4883150"/>
          </a:xfrm>
        </p:spPr>
      </p:pic>
    </p:spTree>
    <p:extLst>
      <p:ext uri="{BB962C8B-B14F-4D97-AF65-F5344CB8AC3E}">
        <p14:creationId xmlns:p14="http://schemas.microsoft.com/office/powerpoint/2010/main" val="37833779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defRPr/>
            </a:pPr>
            <a:r>
              <a:rPr lang="en-US" sz="3200">
                <a:solidFill>
                  <a:srgbClr val="000076"/>
                </a:solidFill>
              </a:rPr>
              <a:t>MOD EOF 1: QBO (and Decadal)</a:t>
            </a:r>
          </a:p>
        </p:txBody>
      </p:sp>
      <p:pic>
        <p:nvPicPr>
          <p:cNvPr id="42014" name="Picture 30" descr="o3_eof1"/>
          <p:cNvPicPr>
            <a:picLocks noGrp="1" noChangeAspect="1" noChangeArrowheads="1"/>
          </p:cNvPicPr>
          <p:nvPr>
            <p:ph idx="1"/>
          </p:nvPr>
        </p:nvPicPr>
        <p:blipFill>
          <a:blip r:embed="rId3"/>
          <a:srcRect/>
          <a:stretch>
            <a:fillRect/>
          </a:stretch>
        </p:blipFill>
        <p:spPr>
          <a:xfrm>
            <a:off x="381000" y="1492250"/>
            <a:ext cx="7924800" cy="4789488"/>
          </a:xfrm>
        </p:spPr>
      </p:pic>
      <p:sp>
        <p:nvSpPr>
          <p:cNvPr id="44037" name="Text Box 31"/>
          <p:cNvSpPr txBox="1">
            <a:spLocks noChangeArrowheads="1"/>
          </p:cNvSpPr>
          <p:nvPr/>
        </p:nvSpPr>
        <p:spPr bwMode="auto">
          <a:xfrm>
            <a:off x="1143000" y="6172200"/>
            <a:ext cx="3505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400"/>
              <a:t>Captures 42% of the interannual variance.</a:t>
            </a:r>
          </a:p>
        </p:txBody>
      </p:sp>
      <p:sp>
        <p:nvSpPr>
          <p:cNvPr id="44038" name="Text Box 32"/>
          <p:cNvSpPr txBox="1">
            <a:spLocks noChangeArrowheads="1"/>
          </p:cNvSpPr>
          <p:nvPr/>
        </p:nvSpPr>
        <p:spPr bwMode="auto">
          <a:xfrm>
            <a:off x="1889125" y="4022725"/>
            <a:ext cx="9715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000"/>
              <a:t>R=0.80 ( 1% )</a:t>
            </a:r>
          </a:p>
        </p:txBody>
      </p:sp>
    </p:spTree>
    <p:extLst>
      <p:ext uri="{BB962C8B-B14F-4D97-AF65-F5344CB8AC3E}">
        <p14:creationId xmlns:p14="http://schemas.microsoft.com/office/powerpoint/2010/main" val="42489319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Grp="1" noChangeArrowheads="1"/>
          </p:cNvSpPr>
          <p:nvPr>
            <p:ph type="title"/>
          </p:nvPr>
        </p:nvSpPr>
        <p:spPr/>
        <p:txBody>
          <a:bodyPr/>
          <a:lstStyle/>
          <a:p>
            <a:pPr eaLnBrk="1" hangingPunct="1">
              <a:defRPr/>
            </a:pPr>
            <a:r>
              <a:rPr lang="en-US" sz="3600">
                <a:solidFill>
                  <a:srgbClr val="000076"/>
                </a:solidFill>
              </a:rPr>
              <a:t>MOD EOF2: Decadal and QBO</a:t>
            </a:r>
          </a:p>
        </p:txBody>
      </p:sp>
      <p:pic>
        <p:nvPicPr>
          <p:cNvPr id="95240" name="Picture 8" descr="o3_eof2"/>
          <p:cNvPicPr>
            <a:picLocks noGrp="1" noChangeAspect="1" noChangeArrowheads="1"/>
          </p:cNvPicPr>
          <p:nvPr>
            <p:ph idx="1"/>
          </p:nvPr>
        </p:nvPicPr>
        <p:blipFill>
          <a:blip r:embed="rId3"/>
          <a:srcRect/>
          <a:stretch>
            <a:fillRect/>
          </a:stretch>
        </p:blipFill>
        <p:spPr>
          <a:xfrm>
            <a:off x="533400" y="1504950"/>
            <a:ext cx="7935913" cy="4741863"/>
          </a:xfrm>
        </p:spPr>
      </p:pic>
      <p:sp>
        <p:nvSpPr>
          <p:cNvPr id="46085" name="Text Box 9"/>
          <p:cNvSpPr txBox="1">
            <a:spLocks noChangeArrowheads="1"/>
          </p:cNvSpPr>
          <p:nvPr/>
        </p:nvSpPr>
        <p:spPr bwMode="auto">
          <a:xfrm>
            <a:off x="1981200" y="58674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endParaRPr lang="en-US" altLang="en-US" sz="1800">
              <a:latin typeface="Verdana" charset="0"/>
            </a:endParaRPr>
          </a:p>
        </p:txBody>
      </p:sp>
      <p:sp>
        <p:nvSpPr>
          <p:cNvPr id="46086" name="Text Box 10"/>
          <p:cNvSpPr txBox="1">
            <a:spLocks noChangeArrowheads="1"/>
          </p:cNvSpPr>
          <p:nvPr/>
        </p:nvSpPr>
        <p:spPr bwMode="auto">
          <a:xfrm>
            <a:off x="1143000" y="6140450"/>
            <a:ext cx="4549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600">
                <a:latin typeface="Verdana" charset="0"/>
              </a:rPr>
              <a:t>Captures 33% of the interannual variance.</a:t>
            </a:r>
          </a:p>
        </p:txBody>
      </p:sp>
      <p:sp>
        <p:nvSpPr>
          <p:cNvPr id="46087" name="Text Box 11"/>
          <p:cNvSpPr txBox="1">
            <a:spLocks noChangeArrowheads="1"/>
          </p:cNvSpPr>
          <p:nvPr/>
        </p:nvSpPr>
        <p:spPr bwMode="auto">
          <a:xfrm>
            <a:off x="1889125" y="4175125"/>
            <a:ext cx="1049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000"/>
              <a:t>R= -0.73 ( 5% )</a:t>
            </a:r>
          </a:p>
        </p:txBody>
      </p:sp>
    </p:spTree>
    <p:extLst>
      <p:ext uri="{BB962C8B-B14F-4D97-AF65-F5344CB8AC3E}">
        <p14:creationId xmlns:p14="http://schemas.microsoft.com/office/powerpoint/2010/main" val="36456021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2800">
                <a:solidFill>
                  <a:srgbClr val="000076"/>
                </a:solidFill>
                <a:latin typeface="Bookman Old Style" pitchFamily="-106" charset="0"/>
              </a:rPr>
              <a:t>Filtered PCs 1 &amp; 2: Separating the QBO and Decadal signals</a:t>
            </a:r>
          </a:p>
        </p:txBody>
      </p:sp>
      <p:pic>
        <p:nvPicPr>
          <p:cNvPr id="48132" name="Picture 14" descr="o3_spl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057400"/>
            <a:ext cx="721995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 Box 15"/>
          <p:cNvSpPr txBox="1">
            <a:spLocks noChangeArrowheads="1"/>
          </p:cNvSpPr>
          <p:nvPr/>
        </p:nvSpPr>
        <p:spPr bwMode="auto">
          <a:xfrm>
            <a:off x="457200" y="2743200"/>
            <a:ext cx="990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latin typeface="Verdana" charset="0"/>
              </a:rPr>
              <a:t>PC1</a:t>
            </a:r>
          </a:p>
        </p:txBody>
      </p:sp>
      <p:sp>
        <p:nvSpPr>
          <p:cNvPr id="48134" name="Text Box 16"/>
          <p:cNvSpPr txBox="1">
            <a:spLocks noChangeArrowheads="1"/>
          </p:cNvSpPr>
          <p:nvPr/>
        </p:nvSpPr>
        <p:spPr bwMode="auto">
          <a:xfrm>
            <a:off x="457200" y="4724400"/>
            <a:ext cx="8731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latin typeface="Verdana" charset="0"/>
              </a:rPr>
              <a:t>PC2</a:t>
            </a:r>
          </a:p>
        </p:txBody>
      </p:sp>
      <p:sp>
        <p:nvSpPr>
          <p:cNvPr id="48135" name="Text Box 17"/>
          <p:cNvSpPr txBox="1">
            <a:spLocks noChangeArrowheads="1"/>
          </p:cNvSpPr>
          <p:nvPr/>
        </p:nvSpPr>
        <p:spPr bwMode="auto">
          <a:xfrm>
            <a:off x="1905000" y="1600200"/>
            <a:ext cx="24812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latin typeface="Verdana" charset="0"/>
              </a:rPr>
              <a:t>[15, 72] mo.</a:t>
            </a:r>
          </a:p>
        </p:txBody>
      </p:sp>
      <p:sp>
        <p:nvSpPr>
          <p:cNvPr id="48136" name="Text Box 18"/>
          <p:cNvSpPr txBox="1">
            <a:spLocks noChangeArrowheads="1"/>
          </p:cNvSpPr>
          <p:nvPr/>
        </p:nvSpPr>
        <p:spPr bwMode="auto">
          <a:xfrm>
            <a:off x="5562600" y="1600200"/>
            <a:ext cx="2800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latin typeface="Verdana" charset="0"/>
              </a:rPr>
              <a:t>[72, max] mo.</a:t>
            </a:r>
          </a:p>
        </p:txBody>
      </p:sp>
    </p:spTree>
    <p:extLst>
      <p:ext uri="{BB962C8B-B14F-4D97-AF65-F5344CB8AC3E}">
        <p14:creationId xmlns:p14="http://schemas.microsoft.com/office/powerpoint/2010/main" val="19280736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371600" y="76200"/>
            <a:ext cx="7313613" cy="1143000"/>
          </a:xfrm>
        </p:spPr>
        <p:txBody>
          <a:bodyPr/>
          <a:lstStyle/>
          <a:p>
            <a:pPr eaLnBrk="1" hangingPunct="1">
              <a:defRPr/>
            </a:pPr>
            <a:r>
              <a:rPr lang="en-US" sz="3200">
                <a:solidFill>
                  <a:srgbClr val="000076"/>
                </a:solidFill>
              </a:rPr>
              <a:t>Linear Combinations of EOFs 1 &amp; 2:</a:t>
            </a:r>
            <a:br>
              <a:rPr lang="en-US" sz="3200">
                <a:solidFill>
                  <a:srgbClr val="000076"/>
                </a:solidFill>
              </a:rPr>
            </a:br>
            <a:r>
              <a:rPr lang="en-US" sz="3200">
                <a:solidFill>
                  <a:srgbClr val="000076"/>
                </a:solidFill>
              </a:rPr>
              <a:t>Patterns for QBO and Decadal Signals</a:t>
            </a:r>
          </a:p>
        </p:txBody>
      </p:sp>
      <p:sp>
        <p:nvSpPr>
          <p:cNvPr id="109586" name="Rectangle 18"/>
          <p:cNvSpPr>
            <a:spLocks noGrp="1" noChangeArrowheads="1"/>
          </p:cNvSpPr>
          <p:nvPr>
            <p:ph type="body" sz="half" idx="1"/>
          </p:nvPr>
        </p:nvSpPr>
        <p:spPr>
          <a:xfrm>
            <a:off x="1143000" y="1676400"/>
            <a:ext cx="7313613" cy="1144588"/>
          </a:xfrm>
        </p:spPr>
        <p:txBody>
          <a:bodyPr/>
          <a:lstStyle/>
          <a:p>
            <a:pPr eaLnBrk="1" hangingPunct="1">
              <a:buFont typeface="Wingdings" pitchFamily="-106" charset="2"/>
              <a:buChar char="§"/>
              <a:defRPr/>
            </a:pPr>
            <a:r>
              <a:rPr lang="en-US" sz="2100"/>
              <a:t>Using the standard deviations of the filtered PCs as weights, take weighted sum and difference of EOFs 1 &amp; 2. (Zonal averages shown)</a:t>
            </a:r>
          </a:p>
        </p:txBody>
      </p:sp>
      <p:pic>
        <p:nvPicPr>
          <p:cNvPr id="109585" name="Picture 17" descr="o3_eofsum"/>
          <p:cNvPicPr>
            <a:picLocks noGrp="1" noChangeAspect="1" noChangeArrowheads="1"/>
          </p:cNvPicPr>
          <p:nvPr>
            <p:ph sz="half" idx="2"/>
          </p:nvPr>
        </p:nvPicPr>
        <p:blipFill>
          <a:blip r:embed="rId3"/>
          <a:srcRect/>
          <a:stretch>
            <a:fillRect/>
          </a:stretch>
        </p:blipFill>
        <p:spPr>
          <a:xfrm>
            <a:off x="304800" y="2895600"/>
            <a:ext cx="8610600" cy="3290888"/>
          </a:xfrm>
        </p:spPr>
      </p:pic>
      <p:sp>
        <p:nvSpPr>
          <p:cNvPr id="50182" name="Text Box 19"/>
          <p:cNvSpPr txBox="1">
            <a:spLocks noChangeArrowheads="1"/>
          </p:cNvSpPr>
          <p:nvPr/>
        </p:nvSpPr>
        <p:spPr bwMode="auto">
          <a:xfrm>
            <a:off x="1828800" y="4191000"/>
            <a:ext cx="5508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EOF 1</a:t>
            </a:r>
          </a:p>
        </p:txBody>
      </p:sp>
      <p:sp>
        <p:nvSpPr>
          <p:cNvPr id="50183" name="Text Box 20"/>
          <p:cNvSpPr txBox="1">
            <a:spLocks noChangeArrowheads="1"/>
          </p:cNvSpPr>
          <p:nvPr/>
        </p:nvSpPr>
        <p:spPr bwMode="auto">
          <a:xfrm>
            <a:off x="1828800" y="5181600"/>
            <a:ext cx="515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EOF2</a:t>
            </a:r>
          </a:p>
        </p:txBody>
      </p:sp>
      <p:sp>
        <p:nvSpPr>
          <p:cNvPr id="50184" name="Text Box 21"/>
          <p:cNvSpPr txBox="1">
            <a:spLocks noChangeArrowheads="1"/>
          </p:cNvSpPr>
          <p:nvPr/>
        </p:nvSpPr>
        <p:spPr bwMode="auto">
          <a:xfrm>
            <a:off x="5486400" y="5410200"/>
            <a:ext cx="9255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sum =&gt; QBO</a:t>
            </a:r>
          </a:p>
        </p:txBody>
      </p:sp>
      <p:sp>
        <p:nvSpPr>
          <p:cNvPr id="50185" name="Text Box 22"/>
          <p:cNvSpPr txBox="1">
            <a:spLocks noChangeArrowheads="1"/>
          </p:cNvSpPr>
          <p:nvPr/>
        </p:nvSpPr>
        <p:spPr bwMode="auto">
          <a:xfrm>
            <a:off x="5486400" y="3810000"/>
            <a:ext cx="10175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diff =&gt; decadal</a:t>
            </a:r>
          </a:p>
        </p:txBody>
      </p:sp>
    </p:spTree>
    <p:extLst>
      <p:ext uri="{BB962C8B-B14F-4D97-AF65-F5344CB8AC3E}">
        <p14:creationId xmlns:p14="http://schemas.microsoft.com/office/powerpoint/2010/main" val="194828250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2800">
                <a:solidFill>
                  <a:srgbClr val="000076"/>
                </a:solidFill>
                <a:latin typeface="Lucida Bright" pitchFamily="-106" charset="0"/>
              </a:rPr>
              <a:t>EOF 3: interaction between QBO and annual cycles (QBO-annual beat)</a:t>
            </a:r>
          </a:p>
        </p:txBody>
      </p:sp>
      <p:pic>
        <p:nvPicPr>
          <p:cNvPr id="43013" name="Picture 5" descr="o3_eof3"/>
          <p:cNvPicPr>
            <a:picLocks noGrp="1" noChangeAspect="1" noChangeArrowheads="1"/>
          </p:cNvPicPr>
          <p:nvPr>
            <p:ph idx="1"/>
          </p:nvPr>
        </p:nvPicPr>
        <p:blipFill>
          <a:blip r:embed="rId3"/>
          <a:srcRect/>
          <a:stretch>
            <a:fillRect/>
          </a:stretch>
        </p:blipFill>
        <p:spPr>
          <a:xfrm>
            <a:off x="457200" y="1828800"/>
            <a:ext cx="7974013" cy="4435475"/>
          </a:xfrm>
        </p:spPr>
      </p:pic>
      <p:sp>
        <p:nvSpPr>
          <p:cNvPr id="52229" name="Text Box 6"/>
          <p:cNvSpPr txBox="1">
            <a:spLocks noChangeArrowheads="1"/>
          </p:cNvSpPr>
          <p:nvPr/>
        </p:nvSpPr>
        <p:spPr bwMode="auto">
          <a:xfrm>
            <a:off x="1066800" y="6172200"/>
            <a:ext cx="4549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600">
                <a:latin typeface="Verdana" charset="0"/>
              </a:rPr>
              <a:t>Captures 15% of the interannual variance.</a:t>
            </a:r>
          </a:p>
        </p:txBody>
      </p:sp>
    </p:spTree>
    <p:extLst>
      <p:ext uri="{BB962C8B-B14F-4D97-AF65-F5344CB8AC3E}">
        <p14:creationId xmlns:p14="http://schemas.microsoft.com/office/powerpoint/2010/main" val="11548920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1370013" y="152400"/>
            <a:ext cx="7313612" cy="1143000"/>
          </a:xfrm>
        </p:spPr>
        <p:txBody>
          <a:bodyPr/>
          <a:lstStyle/>
          <a:p>
            <a:pPr eaLnBrk="1" hangingPunct="1"/>
            <a:r>
              <a:rPr lang="en-US" altLang="en-US" sz="3200">
                <a:solidFill>
                  <a:srgbClr val="000076"/>
                </a:solidFill>
              </a:rPr>
              <a:t>QBO-annual beat</a:t>
            </a:r>
            <a:br>
              <a:rPr lang="en-US" altLang="en-US" sz="3200">
                <a:solidFill>
                  <a:srgbClr val="000076"/>
                </a:solidFill>
              </a:rPr>
            </a:br>
            <a:r>
              <a:rPr lang="en-US" altLang="en-US" sz="3200">
                <a:solidFill>
                  <a:srgbClr val="000076"/>
                </a:solidFill>
              </a:rPr>
              <a:t>(analysis with</a:t>
            </a:r>
            <a:r>
              <a:rPr lang="en-US" altLang="en-US" sz="3200" i="1">
                <a:solidFill>
                  <a:srgbClr val="000076"/>
                </a:solidFill>
              </a:rPr>
              <a:t> </a:t>
            </a:r>
            <a:r>
              <a:rPr lang="en-US" altLang="en-US" sz="3200" i="1">
                <a:solidFill>
                  <a:srgbClr val="FF0066"/>
                </a:solidFill>
              </a:rPr>
              <a:t>intra</a:t>
            </a:r>
            <a:r>
              <a:rPr lang="en-US" altLang="en-US" sz="3200">
                <a:solidFill>
                  <a:srgbClr val="000076"/>
                </a:solidFill>
              </a:rPr>
              <a:t>-annual variability)</a:t>
            </a:r>
            <a:endParaRPr lang="en-US" altLang="en-US" sz="3200"/>
          </a:p>
        </p:txBody>
      </p:sp>
      <p:sp>
        <p:nvSpPr>
          <p:cNvPr id="100363" name="Rectangle 11"/>
          <p:cNvSpPr>
            <a:spLocks noGrp="1" noChangeArrowheads="1"/>
          </p:cNvSpPr>
          <p:nvPr>
            <p:ph type="body" sz="half" idx="1"/>
          </p:nvPr>
        </p:nvSpPr>
        <p:spPr>
          <a:xfrm>
            <a:off x="914400" y="1295400"/>
            <a:ext cx="7313613" cy="2438400"/>
          </a:xfrm>
        </p:spPr>
        <p:txBody>
          <a:bodyPr/>
          <a:lstStyle/>
          <a:p>
            <a:pPr eaLnBrk="1" hangingPunct="1"/>
            <a:r>
              <a:rPr lang="en-US" altLang="en-US" sz="2500" dirty="0"/>
              <a:t>Quadratic nonlinearity between the QBO and annual cycles creates signals with periods of 20 and 8.6 months (for a average QBO period of 30 months):</a:t>
            </a:r>
          </a:p>
          <a:p>
            <a:pPr eaLnBrk="1" hangingPunct="1"/>
            <a:endParaRPr lang="en-US" altLang="en-US" sz="2500" dirty="0"/>
          </a:p>
        </p:txBody>
      </p:sp>
      <p:pic>
        <p:nvPicPr>
          <p:cNvPr id="100360" name="Picture 8" descr="beats_hf"/>
          <p:cNvPicPr>
            <a:picLocks noGrp="1" noChangeAspect="1" noChangeArrowheads="1"/>
          </p:cNvPicPr>
          <p:nvPr>
            <p:ph sz="half" idx="2"/>
          </p:nvPr>
        </p:nvPicPr>
        <p:blipFill>
          <a:blip r:embed="rId4"/>
          <a:srcRect/>
          <a:stretch>
            <a:fillRect/>
          </a:stretch>
        </p:blipFill>
        <p:spPr>
          <a:xfrm>
            <a:off x="304800" y="3657600"/>
            <a:ext cx="8534400" cy="2606675"/>
          </a:xfrm>
        </p:spPr>
      </p:pic>
      <p:graphicFrame>
        <p:nvGraphicFramePr>
          <p:cNvPr id="54274" name="Object 2"/>
          <p:cNvGraphicFramePr>
            <a:graphicFrameLocks noChangeAspect="1"/>
          </p:cNvGraphicFramePr>
          <p:nvPr/>
        </p:nvGraphicFramePr>
        <p:xfrm>
          <a:off x="1371600" y="3124200"/>
          <a:ext cx="6354763" cy="471488"/>
        </p:xfrm>
        <a:graphic>
          <a:graphicData uri="http://schemas.openxmlformats.org/presentationml/2006/ole">
            <mc:AlternateContent xmlns:mc="http://schemas.openxmlformats.org/markup-compatibility/2006">
              <mc:Choice xmlns:v="urn:schemas-microsoft-com:vml" Requires="v">
                <p:oleObj spid="_x0000_s1039" name="Equation" r:id="rId5" imgW="3111500" imgH="228600" progId="Equation.3">
                  <p:embed/>
                </p:oleObj>
              </mc:Choice>
              <mc:Fallback>
                <p:oleObj name="Equation" r:id="rId5" imgW="31115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124200"/>
                        <a:ext cx="635476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227396222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a:solidFill>
                  <a:srgbClr val="000076"/>
                </a:solidFill>
              </a:rPr>
              <a:t>EOF 4: ENSO</a:t>
            </a:r>
          </a:p>
        </p:txBody>
      </p:sp>
      <p:pic>
        <p:nvPicPr>
          <p:cNvPr id="46085" name="Picture 5" descr="o3_eof4"/>
          <p:cNvPicPr>
            <a:picLocks noGrp="1" noChangeAspect="1" noChangeArrowheads="1"/>
          </p:cNvPicPr>
          <p:nvPr>
            <p:ph idx="1"/>
          </p:nvPr>
        </p:nvPicPr>
        <p:blipFill>
          <a:blip r:embed="rId3"/>
          <a:srcRect/>
          <a:stretch>
            <a:fillRect/>
          </a:stretch>
        </p:blipFill>
        <p:spPr>
          <a:xfrm>
            <a:off x="685800" y="1447800"/>
            <a:ext cx="7747000" cy="4678363"/>
          </a:xfrm>
        </p:spPr>
      </p:pic>
      <p:sp>
        <p:nvSpPr>
          <p:cNvPr id="56325" name="Text Box 6"/>
          <p:cNvSpPr txBox="1">
            <a:spLocks noChangeArrowheads="1"/>
          </p:cNvSpPr>
          <p:nvPr/>
        </p:nvSpPr>
        <p:spPr bwMode="auto">
          <a:xfrm>
            <a:off x="1219200" y="6096000"/>
            <a:ext cx="3867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600"/>
              <a:t>Captures 3% of the interannual variance.</a:t>
            </a:r>
          </a:p>
        </p:txBody>
      </p:sp>
      <p:sp>
        <p:nvSpPr>
          <p:cNvPr id="56326" name="Rectangle 7"/>
          <p:cNvSpPr>
            <a:spLocks noChangeArrowheads="1"/>
          </p:cNvSpPr>
          <p:nvPr/>
        </p:nvSpPr>
        <p:spPr bwMode="auto">
          <a:xfrm>
            <a:off x="1981200" y="4191000"/>
            <a:ext cx="11858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000"/>
              <a:t>R=0.71 ( &lt; 0.1% )</a:t>
            </a:r>
          </a:p>
        </p:txBody>
      </p:sp>
    </p:spTree>
    <p:extLst>
      <p:ext uri="{BB962C8B-B14F-4D97-AF65-F5344CB8AC3E}">
        <p14:creationId xmlns:p14="http://schemas.microsoft.com/office/powerpoint/2010/main" val="22164158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0369024D-819E-654D-A9DD-701B595DBD33}" type="slidenum">
              <a:rPr lang="en-US" altLang="en-US" sz="1400">
                <a:latin typeface="Times New Roman" charset="0"/>
                <a:ea typeface="MS Pゴシック" charset="0"/>
              </a:rPr>
              <a:pPr algn="r"/>
              <a:t>19</a:t>
            </a:fld>
            <a:endParaRPr lang="en-US" altLang="en-US" sz="1400">
              <a:latin typeface="Times New Roman" charset="0"/>
              <a:ea typeface="MS Pゴシック" charset="0"/>
            </a:endParaRPr>
          </a:p>
        </p:txBody>
      </p:sp>
      <p:sp>
        <p:nvSpPr>
          <p:cNvPr id="27652" name="Rectangle 2"/>
          <p:cNvSpPr>
            <a:spLocks noChangeArrowheads="1"/>
          </p:cNvSpPr>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a:solidFill>
                  <a:srgbClr val="003366"/>
                </a:solidFill>
                <a:latin typeface="Bookman Old Style" charset="0"/>
              </a:rPr>
              <a:t>Outline</a:t>
            </a:r>
          </a:p>
        </p:txBody>
      </p:sp>
      <p:sp>
        <p:nvSpPr>
          <p:cNvPr id="27653" name="Rectangle 3"/>
          <p:cNvSpPr>
            <a:spLocks noChangeArrowheads="1"/>
          </p:cNvSpPr>
          <p:nvPr/>
        </p:nvSpPr>
        <p:spPr bwMode="auto">
          <a:xfrm>
            <a:off x="838200" y="1295400"/>
            <a:ext cx="7772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a:solidFill>
                  <a:srgbClr val="3366FF"/>
                </a:solidFill>
                <a:latin typeface="Bookman Old Style" charset="0"/>
              </a:rPr>
              <a:t>Background</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Low-</a:t>
            </a:r>
            <a:r>
              <a:rPr lang="en-US" altLang="en-US" dirty="0" smtClean="0">
                <a:solidFill>
                  <a:srgbClr val="3366FF"/>
                </a:solidFill>
                <a:latin typeface="Bookman Old Style" charset="0"/>
              </a:rPr>
              <a:t>latitude Ozone</a:t>
            </a:r>
            <a:endParaRPr lang="en-US" altLang="en-US" dirty="0">
              <a:solidFill>
                <a:srgbClr val="3366FF"/>
              </a:solidFill>
              <a:latin typeface="Bookman Old Style" charset="0"/>
            </a:endParaRPr>
          </a:p>
          <a:p>
            <a:pPr algn="just" eaLnBrk="1" hangingPunct="1">
              <a:spcBef>
                <a:spcPct val="20000"/>
              </a:spcBef>
              <a:buFontTx/>
              <a:buChar char="•"/>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High-latitude Ozone</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p:txBody>
      </p:sp>
      <p:sp>
        <p:nvSpPr>
          <p:cNvPr id="27654" name="TextBox 5"/>
          <p:cNvSpPr txBox="1">
            <a:spLocks noChangeArrowheads="1"/>
          </p:cNvSpPr>
          <p:nvPr/>
        </p:nvSpPr>
        <p:spPr bwMode="auto">
          <a:xfrm>
            <a:off x="7850188" y="598487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endParaRPr lang="en-US" altLang="en-US"/>
          </a:p>
        </p:txBody>
      </p:sp>
    </p:spTree>
    <p:extLst>
      <p:ext uri="{BB962C8B-B14F-4D97-AF65-F5344CB8AC3E}">
        <p14:creationId xmlns:p14="http://schemas.microsoft.com/office/powerpoint/2010/main" val="7687728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0369024D-819E-654D-A9DD-701B595DBD33}" type="slidenum">
              <a:rPr lang="en-US" altLang="en-US" sz="1400">
                <a:latin typeface="Times New Roman" charset="0"/>
                <a:ea typeface="MS Pゴシック" charset="0"/>
              </a:rPr>
              <a:pPr algn="r"/>
              <a:t>2</a:t>
            </a:fld>
            <a:endParaRPr lang="en-US" altLang="en-US" sz="1400">
              <a:latin typeface="Times New Roman" charset="0"/>
              <a:ea typeface="MS Pゴシック" charset="0"/>
            </a:endParaRPr>
          </a:p>
        </p:txBody>
      </p:sp>
      <p:sp>
        <p:nvSpPr>
          <p:cNvPr id="27652" name="Rectangle 2"/>
          <p:cNvSpPr>
            <a:spLocks noChangeArrowheads="1"/>
          </p:cNvSpPr>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a:solidFill>
                  <a:srgbClr val="003366"/>
                </a:solidFill>
                <a:latin typeface="Bookman Old Style" charset="0"/>
              </a:rPr>
              <a:t>Outline</a:t>
            </a:r>
          </a:p>
        </p:txBody>
      </p:sp>
      <p:sp>
        <p:nvSpPr>
          <p:cNvPr id="27653" name="Rectangle 3"/>
          <p:cNvSpPr>
            <a:spLocks noChangeArrowheads="1"/>
          </p:cNvSpPr>
          <p:nvPr/>
        </p:nvSpPr>
        <p:spPr bwMode="auto">
          <a:xfrm>
            <a:off x="838200" y="1295400"/>
            <a:ext cx="7772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a:solidFill>
                  <a:srgbClr val="3366FF"/>
                </a:solidFill>
                <a:latin typeface="Bookman Old Style" charset="0"/>
              </a:rPr>
              <a:t>Background</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Low-</a:t>
            </a:r>
            <a:r>
              <a:rPr lang="en-US" altLang="en-US" dirty="0" smtClean="0">
                <a:solidFill>
                  <a:srgbClr val="3366FF"/>
                </a:solidFill>
                <a:latin typeface="Bookman Old Style" charset="0"/>
              </a:rPr>
              <a:t>latitude Ozone</a:t>
            </a:r>
            <a:endParaRPr lang="en-US" altLang="en-US" dirty="0">
              <a:solidFill>
                <a:srgbClr val="3366FF"/>
              </a:solidFill>
              <a:latin typeface="Bookman Old Style" charset="0"/>
            </a:endParaRPr>
          </a:p>
          <a:p>
            <a:pPr algn="just" eaLnBrk="1" hangingPunct="1">
              <a:spcBef>
                <a:spcPct val="20000"/>
              </a:spcBef>
              <a:buFontTx/>
              <a:buChar char="•"/>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High-latitude Ozone</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p:txBody>
      </p:sp>
      <p:sp>
        <p:nvSpPr>
          <p:cNvPr id="27654" name="TextBox 5"/>
          <p:cNvSpPr txBox="1">
            <a:spLocks noChangeArrowheads="1"/>
          </p:cNvSpPr>
          <p:nvPr/>
        </p:nvSpPr>
        <p:spPr bwMode="auto">
          <a:xfrm>
            <a:off x="7850188" y="598487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endParaRPr lang="en-US" altLang="en-US"/>
          </a:p>
        </p:txBody>
      </p:sp>
    </p:spTree>
    <p:extLst>
      <p:ext uri="{BB962C8B-B14F-4D97-AF65-F5344CB8AC3E}">
        <p14:creationId xmlns:p14="http://schemas.microsoft.com/office/powerpoint/2010/main" val="11212671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AEC7F4A8-71FA-6045-BB3D-B86D18725267}" type="slidenum">
              <a:rPr lang="en-US" altLang="en-US" sz="1400">
                <a:latin typeface="Times New Roman" charset="0"/>
                <a:ea typeface="MS Pゴシック" charset="0"/>
              </a:rPr>
              <a:pPr algn="r"/>
              <a:t>20</a:t>
            </a:fld>
            <a:endParaRPr lang="en-US" altLang="en-US" sz="1400">
              <a:latin typeface="Times New Roman" charset="0"/>
              <a:ea typeface="MS Pゴシック" charset="0"/>
            </a:endParaRPr>
          </a:p>
        </p:txBody>
      </p:sp>
      <p:pic>
        <p:nvPicPr>
          <p:cNvPr id="62468" name="Picture 6" descr="D:\project\Review_ECMWF\JGR\figs\O3EOF_12_N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9180" y="938920"/>
            <a:ext cx="6816336" cy="554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9" name="Text Box 7"/>
          <p:cNvSpPr txBox="1">
            <a:spLocks noChangeArrowheads="1"/>
          </p:cNvSpPr>
          <p:nvPr/>
        </p:nvSpPr>
        <p:spPr bwMode="auto">
          <a:xfrm>
            <a:off x="1399180" y="212725"/>
            <a:ext cx="69441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dirty="0">
                <a:solidFill>
                  <a:srgbClr val="000076"/>
                </a:solidFill>
                <a:latin typeface="Bookman Old Style" charset="0"/>
              </a:rPr>
              <a:t>EOF Patterns of Combined Column O</a:t>
            </a:r>
            <a:r>
              <a:rPr lang="en-US" altLang="en-US" sz="2400" baseline="-25000" dirty="0">
                <a:solidFill>
                  <a:srgbClr val="000076"/>
                </a:solidFill>
                <a:latin typeface="Bookman Old Style" charset="0"/>
              </a:rPr>
              <a:t>3</a:t>
            </a:r>
            <a:r>
              <a:rPr lang="en-US" altLang="en-US" sz="2400" dirty="0">
                <a:solidFill>
                  <a:srgbClr val="000076"/>
                </a:solidFill>
                <a:latin typeface="Bookman Old Style" charset="0"/>
              </a:rPr>
              <a:t> in </a:t>
            </a:r>
            <a:r>
              <a:rPr lang="en-US" altLang="en-US" sz="2400" dirty="0" smtClean="0">
                <a:solidFill>
                  <a:srgbClr val="000076"/>
                </a:solidFill>
                <a:latin typeface="Bookman Old Style" charset="0"/>
              </a:rPr>
              <a:t>NH</a:t>
            </a:r>
          </a:p>
          <a:p>
            <a:pPr algn="ctr" eaLnBrk="1" hangingPunct="1"/>
            <a:r>
              <a:rPr lang="en-US" altLang="en-US" sz="2400" dirty="0" smtClean="0">
                <a:solidFill>
                  <a:srgbClr val="000076"/>
                </a:solidFill>
                <a:latin typeface="Bookman Old Style" charset="0"/>
              </a:rPr>
              <a:t>	                 Jiang et al. 2008a,b</a:t>
            </a:r>
            <a:endParaRPr lang="en-US" altLang="en-US" sz="2400" dirty="0">
              <a:solidFill>
                <a:srgbClr val="000076"/>
              </a:solidFill>
              <a:latin typeface="Bookman Old Style" charset="0"/>
            </a:endParaRPr>
          </a:p>
        </p:txBody>
      </p:sp>
      <p:sp>
        <p:nvSpPr>
          <p:cNvPr id="62470" name="Text Box 8"/>
          <p:cNvSpPr txBox="1">
            <a:spLocks noChangeArrowheads="1"/>
          </p:cNvSpPr>
          <p:nvPr/>
        </p:nvSpPr>
        <p:spPr bwMode="auto">
          <a:xfrm>
            <a:off x="3232150" y="782638"/>
            <a:ext cx="1111250"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400">
                <a:solidFill>
                  <a:srgbClr val="000076"/>
                </a:solidFill>
                <a:latin typeface="Verdana" charset="0"/>
                <a:ea typeface="PMingLiU" charset="-120"/>
              </a:rPr>
              <a:t>Units: </a:t>
            </a:r>
            <a:r>
              <a:rPr kumimoji="1" lang="en-US" altLang="zh-CN" sz="1400">
                <a:solidFill>
                  <a:srgbClr val="000076"/>
                </a:solidFill>
                <a:latin typeface="Verdana" charset="0"/>
                <a:ea typeface="宋体" charset="-122"/>
              </a:rPr>
              <a:t>DU</a:t>
            </a:r>
            <a:r>
              <a:rPr kumimoji="1" lang="en-US" altLang="zh-CN" sz="1400">
                <a:solidFill>
                  <a:srgbClr val="000076"/>
                </a:solidFill>
                <a:latin typeface="Verdana" charset="0"/>
                <a:ea typeface="PMingLiU" charset="-120"/>
              </a:rPr>
              <a:t> </a:t>
            </a:r>
            <a:endParaRPr kumimoji="1" lang="en-US" altLang="en-US" sz="1400">
              <a:solidFill>
                <a:srgbClr val="000076"/>
              </a:solidFill>
              <a:latin typeface="Verdana" charset="0"/>
              <a:ea typeface="PMingLiU" charset="-120"/>
            </a:endParaRPr>
          </a:p>
        </p:txBody>
      </p:sp>
      <p:sp>
        <p:nvSpPr>
          <p:cNvPr id="62471" name="Text Box 9"/>
          <p:cNvSpPr txBox="1">
            <a:spLocks noChangeArrowheads="1"/>
          </p:cNvSpPr>
          <p:nvPr/>
        </p:nvSpPr>
        <p:spPr bwMode="auto">
          <a:xfrm>
            <a:off x="2036763" y="6172200"/>
            <a:ext cx="935037"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15.9% </a:t>
            </a:r>
            <a:endParaRPr kumimoji="1" lang="en-US" altLang="en-US" sz="1600">
              <a:solidFill>
                <a:srgbClr val="006666"/>
              </a:solidFill>
              <a:latin typeface="Verdana" charset="0"/>
              <a:ea typeface="PMingLiU" charset="-120"/>
            </a:endParaRPr>
          </a:p>
        </p:txBody>
      </p:sp>
      <p:sp>
        <p:nvSpPr>
          <p:cNvPr id="62472" name="Text Box 10"/>
          <p:cNvSpPr txBox="1">
            <a:spLocks noChangeArrowheads="1"/>
          </p:cNvSpPr>
          <p:nvPr/>
        </p:nvSpPr>
        <p:spPr bwMode="auto">
          <a:xfrm>
            <a:off x="1981200" y="3421063"/>
            <a:ext cx="93503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30.4% </a:t>
            </a:r>
            <a:endParaRPr kumimoji="1" lang="en-US" altLang="en-US" sz="1600">
              <a:solidFill>
                <a:srgbClr val="006666"/>
              </a:solidFill>
              <a:latin typeface="Verdana" charset="0"/>
              <a:ea typeface="PMingLiU" charset="-120"/>
            </a:endParaRPr>
          </a:p>
        </p:txBody>
      </p:sp>
      <p:sp>
        <p:nvSpPr>
          <p:cNvPr id="62473" name="Text Box 11"/>
          <p:cNvSpPr txBox="1">
            <a:spLocks noChangeArrowheads="1"/>
          </p:cNvSpPr>
          <p:nvPr/>
        </p:nvSpPr>
        <p:spPr bwMode="auto">
          <a:xfrm>
            <a:off x="533400" y="1981200"/>
            <a:ext cx="500063"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1st</a:t>
            </a:r>
            <a:endParaRPr kumimoji="1" lang="en-US" altLang="en-US" sz="1600">
              <a:solidFill>
                <a:srgbClr val="006666"/>
              </a:solidFill>
              <a:latin typeface="Verdana" charset="0"/>
              <a:ea typeface="PMingLiU" charset="-120"/>
            </a:endParaRPr>
          </a:p>
        </p:txBody>
      </p:sp>
      <p:sp>
        <p:nvSpPr>
          <p:cNvPr id="62474" name="Text Box 12"/>
          <p:cNvSpPr txBox="1">
            <a:spLocks noChangeArrowheads="1"/>
          </p:cNvSpPr>
          <p:nvPr/>
        </p:nvSpPr>
        <p:spPr bwMode="auto">
          <a:xfrm>
            <a:off x="574675" y="4808538"/>
            <a:ext cx="568325"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2nd</a:t>
            </a:r>
            <a:endParaRPr kumimoji="1" lang="en-US" altLang="en-US" sz="1600">
              <a:solidFill>
                <a:srgbClr val="006666"/>
              </a:solidFill>
              <a:latin typeface="Verdana" charset="0"/>
              <a:ea typeface="PMingLiU" charset="-120"/>
            </a:endParaRPr>
          </a:p>
        </p:txBody>
      </p:sp>
    </p:spTree>
    <p:extLst>
      <p:ext uri="{BB962C8B-B14F-4D97-AF65-F5344CB8AC3E}">
        <p14:creationId xmlns:p14="http://schemas.microsoft.com/office/powerpoint/2010/main" val="206227139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DB4045AB-A9B4-544E-B07C-14041861D307}" type="slidenum">
              <a:rPr lang="en-US" altLang="en-US" sz="1400">
                <a:latin typeface="Times New Roman" charset="0"/>
                <a:ea typeface="MS Pゴシック" charset="0"/>
              </a:rPr>
              <a:pPr algn="r"/>
              <a:t>21</a:t>
            </a:fld>
            <a:endParaRPr lang="en-US" altLang="en-US" sz="1400">
              <a:latin typeface="Times New Roman" charset="0"/>
              <a:ea typeface="MS Pゴシック" charset="0"/>
            </a:endParaRPr>
          </a:p>
        </p:txBody>
      </p:sp>
      <p:pic>
        <p:nvPicPr>
          <p:cNvPr id="64516" name="Picture 5" descr="D:\project\Review_ECMWF\JGR\figs\fig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92175"/>
            <a:ext cx="670560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7" name="Text Box 6"/>
          <p:cNvSpPr txBox="1">
            <a:spLocks noChangeArrowheads="1"/>
          </p:cNvSpPr>
          <p:nvPr/>
        </p:nvSpPr>
        <p:spPr bwMode="auto">
          <a:xfrm>
            <a:off x="2774950" y="852488"/>
            <a:ext cx="577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800" b="1">
                <a:solidFill>
                  <a:srgbClr val="006666"/>
                </a:solidFill>
                <a:latin typeface="Times New Roman" charset="0"/>
              </a:rPr>
              <a:t>PCs</a:t>
            </a:r>
          </a:p>
        </p:txBody>
      </p:sp>
      <p:sp>
        <p:nvSpPr>
          <p:cNvPr id="64518" name="Text Box 7"/>
          <p:cNvSpPr txBox="1">
            <a:spLocks noChangeArrowheads="1"/>
          </p:cNvSpPr>
          <p:nvPr/>
        </p:nvSpPr>
        <p:spPr bwMode="auto">
          <a:xfrm>
            <a:off x="5943600" y="609600"/>
            <a:ext cx="1612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800" b="1">
                <a:solidFill>
                  <a:srgbClr val="006666"/>
                </a:solidFill>
                <a:latin typeface="Times New Roman" charset="0"/>
              </a:rPr>
              <a:t>Power Spectra</a:t>
            </a:r>
          </a:p>
        </p:txBody>
      </p:sp>
      <p:sp>
        <p:nvSpPr>
          <p:cNvPr id="64519" name="Text Box 8"/>
          <p:cNvSpPr txBox="1">
            <a:spLocks noChangeArrowheads="1"/>
          </p:cNvSpPr>
          <p:nvPr/>
        </p:nvSpPr>
        <p:spPr bwMode="auto">
          <a:xfrm>
            <a:off x="1501775" y="228600"/>
            <a:ext cx="6880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a:solidFill>
                  <a:srgbClr val="000076"/>
                </a:solidFill>
                <a:latin typeface="Bookman Old Style" charset="0"/>
              </a:rPr>
              <a:t>PC timeseries and Power Spectra of O</a:t>
            </a:r>
            <a:r>
              <a:rPr lang="en-US" altLang="en-US" sz="2400" baseline="-25000">
                <a:solidFill>
                  <a:srgbClr val="000076"/>
                </a:solidFill>
                <a:latin typeface="Bookman Old Style" charset="0"/>
              </a:rPr>
              <a:t>3</a:t>
            </a:r>
            <a:r>
              <a:rPr lang="en-US" altLang="en-US" sz="2400">
                <a:solidFill>
                  <a:srgbClr val="000076"/>
                </a:solidFill>
                <a:latin typeface="Bookman Old Style" charset="0"/>
              </a:rPr>
              <a:t> in NH</a:t>
            </a:r>
          </a:p>
        </p:txBody>
      </p:sp>
      <p:sp>
        <p:nvSpPr>
          <p:cNvPr id="64520" name="Text Box 9"/>
          <p:cNvSpPr txBox="1">
            <a:spLocks noChangeArrowheads="1"/>
          </p:cNvSpPr>
          <p:nvPr/>
        </p:nvSpPr>
        <p:spPr bwMode="auto">
          <a:xfrm>
            <a:off x="25400" y="1828800"/>
            <a:ext cx="1270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800" b="1">
                <a:solidFill>
                  <a:srgbClr val="006666"/>
                </a:solidFill>
                <a:latin typeface="Times New Roman" charset="0"/>
              </a:rPr>
              <a:t>Cor. Coeff.</a:t>
            </a:r>
          </a:p>
        </p:txBody>
      </p:sp>
      <p:sp>
        <p:nvSpPr>
          <p:cNvPr id="64521" name="Text Box 10"/>
          <p:cNvSpPr txBox="1">
            <a:spLocks noChangeArrowheads="1"/>
          </p:cNvSpPr>
          <p:nvPr/>
        </p:nvSpPr>
        <p:spPr bwMode="auto">
          <a:xfrm>
            <a:off x="203200" y="2154238"/>
            <a:ext cx="7032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800">
                <a:solidFill>
                  <a:srgbClr val="006666"/>
                </a:solidFill>
                <a:latin typeface="Verdana" charset="0"/>
                <a:ea typeface="PMingLiU" charset="-120"/>
              </a:rPr>
              <a:t>0.53</a:t>
            </a:r>
          </a:p>
        </p:txBody>
      </p:sp>
    </p:spTree>
    <p:extLst>
      <p:ext uri="{BB962C8B-B14F-4D97-AF65-F5344CB8AC3E}">
        <p14:creationId xmlns:p14="http://schemas.microsoft.com/office/powerpoint/2010/main" val="16254212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6E21815E-56B4-7A44-8C3C-2AB0E90ECA5E}" type="slidenum">
              <a:rPr lang="en-US" altLang="en-US" sz="1400">
                <a:latin typeface="Times New Roman" charset="0"/>
                <a:ea typeface="MS Pゴシック" charset="0"/>
              </a:rPr>
              <a:pPr algn="r"/>
              <a:t>22</a:t>
            </a:fld>
            <a:endParaRPr lang="en-US" altLang="en-US" sz="1400">
              <a:latin typeface="Times New Roman" charset="0"/>
              <a:ea typeface="MS Pゴシック" charset="0"/>
            </a:endParaRPr>
          </a:p>
        </p:txBody>
      </p:sp>
      <p:pic>
        <p:nvPicPr>
          <p:cNvPr id="66564" name="Picture 2" descr="O3EOF_34_N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313" y="944563"/>
            <a:ext cx="6618287" cy="538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Text Box 3"/>
          <p:cNvSpPr txBox="1">
            <a:spLocks noChangeArrowheads="1"/>
          </p:cNvSpPr>
          <p:nvPr/>
        </p:nvSpPr>
        <p:spPr bwMode="auto">
          <a:xfrm>
            <a:off x="1539875" y="228600"/>
            <a:ext cx="6869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a:solidFill>
                  <a:srgbClr val="000076"/>
                </a:solidFill>
                <a:latin typeface="Bookman Old Style" charset="0"/>
              </a:rPr>
              <a:t>EOF Patterns of Combined Column O</a:t>
            </a:r>
            <a:r>
              <a:rPr lang="en-US" altLang="en-US" sz="2400" baseline="-25000">
                <a:solidFill>
                  <a:srgbClr val="000076"/>
                </a:solidFill>
                <a:latin typeface="Bookman Old Style" charset="0"/>
              </a:rPr>
              <a:t>3</a:t>
            </a:r>
            <a:r>
              <a:rPr lang="en-US" altLang="en-US" sz="2400">
                <a:solidFill>
                  <a:srgbClr val="000076"/>
                </a:solidFill>
                <a:latin typeface="Bookman Old Style" charset="0"/>
              </a:rPr>
              <a:t> in NH</a:t>
            </a:r>
          </a:p>
        </p:txBody>
      </p:sp>
      <p:sp>
        <p:nvSpPr>
          <p:cNvPr id="66566" name="Text Box 4"/>
          <p:cNvSpPr txBox="1">
            <a:spLocks noChangeArrowheads="1"/>
          </p:cNvSpPr>
          <p:nvPr/>
        </p:nvSpPr>
        <p:spPr bwMode="auto">
          <a:xfrm>
            <a:off x="3155950" y="803275"/>
            <a:ext cx="11874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800">
                <a:latin typeface="Times New Roman" charset="0"/>
                <a:ea typeface="PMingLiU" charset="-120"/>
              </a:rPr>
              <a:t>Units: </a:t>
            </a:r>
            <a:r>
              <a:rPr kumimoji="1" lang="en-US" altLang="zh-CN" sz="1800">
                <a:latin typeface="Times New Roman" charset="0"/>
                <a:ea typeface="宋体" charset="-122"/>
              </a:rPr>
              <a:t>DU</a:t>
            </a:r>
            <a:r>
              <a:rPr kumimoji="1" lang="en-US" altLang="zh-CN" sz="1800">
                <a:latin typeface="Times New Roman" charset="0"/>
                <a:ea typeface="PMingLiU" charset="-120"/>
              </a:rPr>
              <a:t> </a:t>
            </a:r>
            <a:endParaRPr kumimoji="1" lang="en-US" altLang="en-US" sz="1800">
              <a:latin typeface="Times New Roman" charset="0"/>
              <a:ea typeface="PMingLiU" charset="-120"/>
            </a:endParaRPr>
          </a:p>
        </p:txBody>
      </p:sp>
      <p:sp>
        <p:nvSpPr>
          <p:cNvPr id="66567" name="Text Box 5"/>
          <p:cNvSpPr txBox="1">
            <a:spLocks noChangeArrowheads="1"/>
          </p:cNvSpPr>
          <p:nvPr/>
        </p:nvSpPr>
        <p:spPr bwMode="auto">
          <a:xfrm>
            <a:off x="1981200" y="6248400"/>
            <a:ext cx="80645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6.5% </a:t>
            </a:r>
            <a:endParaRPr kumimoji="1" lang="en-US" altLang="en-US" sz="1600">
              <a:solidFill>
                <a:srgbClr val="006666"/>
              </a:solidFill>
              <a:latin typeface="Verdana" charset="0"/>
              <a:ea typeface="PMingLiU" charset="-120"/>
            </a:endParaRPr>
          </a:p>
        </p:txBody>
      </p:sp>
      <p:sp>
        <p:nvSpPr>
          <p:cNvPr id="66568" name="Text Box 6"/>
          <p:cNvSpPr txBox="1">
            <a:spLocks noChangeArrowheads="1"/>
          </p:cNvSpPr>
          <p:nvPr/>
        </p:nvSpPr>
        <p:spPr bwMode="auto">
          <a:xfrm>
            <a:off x="2025650" y="3497263"/>
            <a:ext cx="80645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7.1% </a:t>
            </a:r>
            <a:endParaRPr kumimoji="1" lang="en-US" altLang="en-US" sz="1600">
              <a:solidFill>
                <a:srgbClr val="006666"/>
              </a:solidFill>
              <a:latin typeface="Verdana" charset="0"/>
              <a:ea typeface="PMingLiU" charset="-120"/>
            </a:endParaRPr>
          </a:p>
        </p:txBody>
      </p:sp>
      <p:sp>
        <p:nvSpPr>
          <p:cNvPr id="66569" name="Text Box 7"/>
          <p:cNvSpPr txBox="1">
            <a:spLocks noChangeArrowheads="1"/>
          </p:cNvSpPr>
          <p:nvPr/>
        </p:nvSpPr>
        <p:spPr bwMode="auto">
          <a:xfrm>
            <a:off x="387350" y="2125663"/>
            <a:ext cx="52705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3rd</a:t>
            </a:r>
            <a:endParaRPr kumimoji="1" lang="en-US" altLang="en-US" sz="1600">
              <a:solidFill>
                <a:srgbClr val="006666"/>
              </a:solidFill>
              <a:latin typeface="Verdana" charset="0"/>
              <a:ea typeface="PMingLiU" charset="-120"/>
            </a:endParaRPr>
          </a:p>
        </p:txBody>
      </p:sp>
      <p:sp>
        <p:nvSpPr>
          <p:cNvPr id="66570" name="Text Box 8"/>
          <p:cNvSpPr txBox="1">
            <a:spLocks noChangeArrowheads="1"/>
          </p:cNvSpPr>
          <p:nvPr/>
        </p:nvSpPr>
        <p:spPr bwMode="auto">
          <a:xfrm>
            <a:off x="469900" y="4800600"/>
            <a:ext cx="52228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4th</a:t>
            </a:r>
            <a:endParaRPr kumimoji="1" lang="en-US" altLang="en-US" sz="1600">
              <a:solidFill>
                <a:srgbClr val="006666"/>
              </a:solidFill>
              <a:latin typeface="Verdana" charset="0"/>
              <a:ea typeface="PMingLiU" charset="-120"/>
            </a:endParaRPr>
          </a:p>
        </p:txBody>
      </p:sp>
    </p:spTree>
    <p:extLst>
      <p:ext uri="{BB962C8B-B14F-4D97-AF65-F5344CB8AC3E}">
        <p14:creationId xmlns:p14="http://schemas.microsoft.com/office/powerpoint/2010/main" val="352080931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5" descr="D:\project\Review_ECMWF\JGR\figs\fig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2025" y="682625"/>
            <a:ext cx="7267575" cy="584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2" name="Text Box 6"/>
          <p:cNvSpPr txBox="1">
            <a:spLocks noChangeArrowheads="1"/>
          </p:cNvSpPr>
          <p:nvPr/>
        </p:nvSpPr>
        <p:spPr bwMode="auto">
          <a:xfrm>
            <a:off x="2559050" y="381000"/>
            <a:ext cx="53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PCs</a:t>
            </a:r>
          </a:p>
        </p:txBody>
      </p:sp>
      <p:sp>
        <p:nvSpPr>
          <p:cNvPr id="68613" name="Text Box 7"/>
          <p:cNvSpPr txBox="1">
            <a:spLocks noChangeArrowheads="1"/>
          </p:cNvSpPr>
          <p:nvPr/>
        </p:nvSpPr>
        <p:spPr bwMode="auto">
          <a:xfrm>
            <a:off x="5867400" y="381000"/>
            <a:ext cx="145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Power Spectra</a:t>
            </a:r>
          </a:p>
        </p:txBody>
      </p:sp>
      <p:sp>
        <p:nvSpPr>
          <p:cNvPr id="68614" name="Text Box 8"/>
          <p:cNvSpPr txBox="1">
            <a:spLocks noChangeArrowheads="1"/>
          </p:cNvSpPr>
          <p:nvPr/>
        </p:nvSpPr>
        <p:spPr bwMode="auto">
          <a:xfrm>
            <a:off x="1501775" y="0"/>
            <a:ext cx="6880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a:solidFill>
                  <a:srgbClr val="000076"/>
                </a:solidFill>
                <a:latin typeface="Bookman Old Style" charset="0"/>
              </a:rPr>
              <a:t>PC timeseries and Power Spectra of O</a:t>
            </a:r>
            <a:r>
              <a:rPr lang="en-US" altLang="en-US" sz="2400" baseline="-25000">
                <a:solidFill>
                  <a:srgbClr val="000076"/>
                </a:solidFill>
                <a:latin typeface="Bookman Old Style" charset="0"/>
              </a:rPr>
              <a:t>3</a:t>
            </a:r>
            <a:r>
              <a:rPr lang="en-US" altLang="en-US" sz="2400">
                <a:solidFill>
                  <a:srgbClr val="000076"/>
                </a:solidFill>
                <a:latin typeface="Bookman Old Style" charset="0"/>
              </a:rPr>
              <a:t> in NH</a:t>
            </a:r>
          </a:p>
        </p:txBody>
      </p:sp>
      <p:sp>
        <p:nvSpPr>
          <p:cNvPr id="68615" name="Text Box 9"/>
          <p:cNvSpPr txBox="1">
            <a:spLocks noChangeArrowheads="1"/>
          </p:cNvSpPr>
          <p:nvPr/>
        </p:nvSpPr>
        <p:spPr bwMode="auto">
          <a:xfrm>
            <a:off x="4724400" y="5243513"/>
            <a:ext cx="4038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Histogram of the longitude for the maxima of p</a:t>
            </a:r>
            <a:r>
              <a:rPr lang="en-US" altLang="en-US" sz="1600" b="1" baseline="-30000">
                <a:solidFill>
                  <a:srgbClr val="006666"/>
                </a:solidFill>
                <a:latin typeface="Times New Roman" charset="0"/>
              </a:rPr>
              <a:t>3</a:t>
            </a:r>
            <a:r>
              <a:rPr lang="en-US" altLang="en-US" sz="1600" b="1">
                <a:solidFill>
                  <a:srgbClr val="006666"/>
                </a:solidFill>
                <a:latin typeface="Times New Roman" charset="0"/>
              </a:rPr>
              <a:t>(t)C</a:t>
            </a:r>
            <a:r>
              <a:rPr lang="en-US" altLang="en-US" sz="1600" b="1" baseline="-30000">
                <a:solidFill>
                  <a:srgbClr val="006666"/>
                </a:solidFill>
                <a:latin typeface="Times New Roman" charset="0"/>
              </a:rPr>
              <a:t>3</a:t>
            </a:r>
            <a:r>
              <a:rPr lang="en-US" altLang="en-US" sz="1600" b="1">
                <a:solidFill>
                  <a:srgbClr val="006666"/>
                </a:solidFill>
                <a:latin typeface="Times New Roman" charset="0"/>
              </a:rPr>
              <a:t>(</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 p</a:t>
            </a:r>
            <a:r>
              <a:rPr lang="en-US" altLang="en-US" sz="1600" b="1" baseline="-30000">
                <a:solidFill>
                  <a:srgbClr val="006666"/>
                </a:solidFill>
                <a:latin typeface="Times New Roman" charset="0"/>
              </a:rPr>
              <a:t>4</a:t>
            </a:r>
            <a:r>
              <a:rPr lang="en-US" altLang="en-US" sz="1600" b="1">
                <a:solidFill>
                  <a:srgbClr val="006666"/>
                </a:solidFill>
                <a:latin typeface="Times New Roman" charset="0"/>
              </a:rPr>
              <a:t>(t)C</a:t>
            </a:r>
            <a:r>
              <a:rPr lang="en-US" altLang="en-US" sz="1600" b="1" baseline="-30000">
                <a:solidFill>
                  <a:srgbClr val="006666"/>
                </a:solidFill>
                <a:latin typeface="Times New Roman" charset="0"/>
              </a:rPr>
              <a:t>4</a:t>
            </a:r>
            <a:r>
              <a:rPr lang="en-US" altLang="en-US" sz="1600" b="1">
                <a:solidFill>
                  <a:srgbClr val="006666"/>
                </a:solidFill>
                <a:latin typeface="Times New Roman" charset="0"/>
              </a:rPr>
              <a:t>(</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p>
        </p:txBody>
      </p:sp>
      <p:sp>
        <p:nvSpPr>
          <p:cNvPr id="68616" name="Line 10"/>
          <p:cNvSpPr>
            <a:spLocks noChangeShapeType="1"/>
          </p:cNvSpPr>
          <p:nvPr/>
        </p:nvSpPr>
        <p:spPr bwMode="auto">
          <a:xfrm>
            <a:off x="4572000" y="5380038"/>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9823862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A1E92CE4-5C1F-134A-8B86-3DD247F25ED0}" type="slidenum">
              <a:rPr lang="en-US" altLang="en-US" sz="1400">
                <a:latin typeface="Times New Roman" charset="0"/>
                <a:ea typeface="MS Pゴシック" charset="0"/>
              </a:rPr>
              <a:pPr algn="r"/>
              <a:t>24</a:t>
            </a:fld>
            <a:endParaRPr lang="en-US" altLang="en-US" sz="1400">
              <a:latin typeface="Times New Roman" charset="0"/>
              <a:ea typeface="MS Pゴシック" charset="0"/>
            </a:endParaRPr>
          </a:p>
        </p:txBody>
      </p:sp>
      <p:pic>
        <p:nvPicPr>
          <p:cNvPr id="70660" name="Picture 6" descr="O3EOF_12_S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963" y="927100"/>
            <a:ext cx="6700837" cy="539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1" name="Text Box 7"/>
          <p:cNvSpPr txBox="1">
            <a:spLocks noChangeArrowheads="1"/>
          </p:cNvSpPr>
          <p:nvPr/>
        </p:nvSpPr>
        <p:spPr bwMode="auto">
          <a:xfrm>
            <a:off x="1673225" y="288925"/>
            <a:ext cx="5732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000">
                <a:solidFill>
                  <a:srgbClr val="003366"/>
                </a:solidFill>
                <a:latin typeface="Bookman Old Style" charset="0"/>
              </a:rPr>
              <a:t>EOF Patterns of Combined Column O</a:t>
            </a:r>
            <a:r>
              <a:rPr lang="en-US" altLang="en-US" sz="2000" baseline="-25000">
                <a:solidFill>
                  <a:srgbClr val="003366"/>
                </a:solidFill>
                <a:latin typeface="Bookman Old Style" charset="0"/>
              </a:rPr>
              <a:t>3</a:t>
            </a:r>
            <a:r>
              <a:rPr lang="en-US" altLang="en-US" sz="2000">
                <a:solidFill>
                  <a:srgbClr val="003366"/>
                </a:solidFill>
                <a:latin typeface="Bookman Old Style" charset="0"/>
              </a:rPr>
              <a:t> in SH</a:t>
            </a:r>
          </a:p>
        </p:txBody>
      </p:sp>
      <p:sp>
        <p:nvSpPr>
          <p:cNvPr id="70662" name="Text Box 8"/>
          <p:cNvSpPr txBox="1">
            <a:spLocks noChangeArrowheads="1"/>
          </p:cNvSpPr>
          <p:nvPr/>
        </p:nvSpPr>
        <p:spPr bwMode="auto">
          <a:xfrm>
            <a:off x="3100388" y="762000"/>
            <a:ext cx="1243012"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600">
                <a:solidFill>
                  <a:srgbClr val="000076"/>
                </a:solidFill>
                <a:latin typeface="Verdana" charset="0"/>
                <a:ea typeface="PMingLiU" charset="-120"/>
              </a:rPr>
              <a:t>Units: </a:t>
            </a:r>
            <a:r>
              <a:rPr kumimoji="1" lang="en-US" altLang="zh-CN" sz="1600">
                <a:solidFill>
                  <a:srgbClr val="000076"/>
                </a:solidFill>
                <a:latin typeface="Verdana" charset="0"/>
                <a:ea typeface="宋体" charset="-122"/>
              </a:rPr>
              <a:t>DU</a:t>
            </a:r>
            <a:r>
              <a:rPr kumimoji="1" lang="en-US" altLang="zh-CN" sz="1600">
                <a:solidFill>
                  <a:srgbClr val="000076"/>
                </a:solidFill>
                <a:latin typeface="Verdana" charset="0"/>
                <a:ea typeface="PMingLiU" charset="-120"/>
              </a:rPr>
              <a:t> </a:t>
            </a:r>
            <a:endParaRPr kumimoji="1" lang="en-US" altLang="en-US" sz="1600">
              <a:solidFill>
                <a:srgbClr val="000076"/>
              </a:solidFill>
              <a:latin typeface="Verdana" charset="0"/>
              <a:ea typeface="PMingLiU" charset="-120"/>
            </a:endParaRPr>
          </a:p>
        </p:txBody>
      </p:sp>
      <p:sp>
        <p:nvSpPr>
          <p:cNvPr id="70663" name="Text Box 9"/>
          <p:cNvSpPr txBox="1">
            <a:spLocks noChangeArrowheads="1"/>
          </p:cNvSpPr>
          <p:nvPr/>
        </p:nvSpPr>
        <p:spPr bwMode="auto">
          <a:xfrm>
            <a:off x="1960563" y="6248400"/>
            <a:ext cx="935037"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13.7% </a:t>
            </a:r>
            <a:endParaRPr kumimoji="1" lang="en-US" altLang="en-US" sz="1600">
              <a:solidFill>
                <a:srgbClr val="006666"/>
              </a:solidFill>
              <a:latin typeface="Verdana" charset="0"/>
              <a:ea typeface="PMingLiU" charset="-120"/>
            </a:endParaRPr>
          </a:p>
        </p:txBody>
      </p:sp>
      <p:sp>
        <p:nvSpPr>
          <p:cNvPr id="70664" name="Text Box 10"/>
          <p:cNvSpPr txBox="1">
            <a:spLocks noChangeArrowheads="1"/>
          </p:cNvSpPr>
          <p:nvPr/>
        </p:nvSpPr>
        <p:spPr bwMode="auto">
          <a:xfrm>
            <a:off x="1949450" y="3497263"/>
            <a:ext cx="93503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43.9% </a:t>
            </a:r>
            <a:endParaRPr kumimoji="1" lang="en-US" altLang="en-US" sz="1600">
              <a:solidFill>
                <a:srgbClr val="006666"/>
              </a:solidFill>
              <a:latin typeface="Verdana" charset="0"/>
              <a:ea typeface="PMingLiU" charset="-120"/>
            </a:endParaRPr>
          </a:p>
        </p:txBody>
      </p:sp>
      <p:sp>
        <p:nvSpPr>
          <p:cNvPr id="70665" name="Text Box 11"/>
          <p:cNvSpPr txBox="1">
            <a:spLocks noChangeArrowheads="1"/>
          </p:cNvSpPr>
          <p:nvPr/>
        </p:nvSpPr>
        <p:spPr bwMode="auto">
          <a:xfrm>
            <a:off x="457200" y="2049463"/>
            <a:ext cx="500063"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1st</a:t>
            </a:r>
            <a:endParaRPr kumimoji="1" lang="en-US" altLang="en-US" sz="1600">
              <a:solidFill>
                <a:srgbClr val="006666"/>
              </a:solidFill>
              <a:latin typeface="Verdana" charset="0"/>
              <a:ea typeface="PMingLiU" charset="-120"/>
            </a:endParaRPr>
          </a:p>
        </p:txBody>
      </p:sp>
      <p:sp>
        <p:nvSpPr>
          <p:cNvPr id="70666" name="Text Box 12"/>
          <p:cNvSpPr txBox="1">
            <a:spLocks noChangeArrowheads="1"/>
          </p:cNvSpPr>
          <p:nvPr/>
        </p:nvSpPr>
        <p:spPr bwMode="auto">
          <a:xfrm>
            <a:off x="498475" y="4876800"/>
            <a:ext cx="56832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2nd</a:t>
            </a:r>
            <a:endParaRPr kumimoji="1" lang="en-US" altLang="en-US" sz="1600">
              <a:solidFill>
                <a:srgbClr val="006666"/>
              </a:solidFill>
              <a:latin typeface="Verdana" charset="0"/>
              <a:ea typeface="PMingLiU" charset="-120"/>
            </a:endParaRPr>
          </a:p>
        </p:txBody>
      </p:sp>
    </p:spTree>
    <p:extLst>
      <p:ext uri="{BB962C8B-B14F-4D97-AF65-F5344CB8AC3E}">
        <p14:creationId xmlns:p14="http://schemas.microsoft.com/office/powerpoint/2010/main" val="256954517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5" descr="D:\project\Review_ECMWF\JGR\figs\fig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354" y="733416"/>
            <a:ext cx="6953046" cy="575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Text Box 6"/>
          <p:cNvSpPr txBox="1">
            <a:spLocks noChangeArrowheads="1"/>
          </p:cNvSpPr>
          <p:nvPr/>
        </p:nvSpPr>
        <p:spPr bwMode="auto">
          <a:xfrm>
            <a:off x="2559050" y="381000"/>
            <a:ext cx="533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PCs</a:t>
            </a:r>
          </a:p>
        </p:txBody>
      </p:sp>
      <p:sp>
        <p:nvSpPr>
          <p:cNvPr id="72709" name="Text Box 7"/>
          <p:cNvSpPr txBox="1">
            <a:spLocks noChangeArrowheads="1"/>
          </p:cNvSpPr>
          <p:nvPr/>
        </p:nvSpPr>
        <p:spPr bwMode="auto">
          <a:xfrm>
            <a:off x="6015038" y="381000"/>
            <a:ext cx="145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Power Spectra</a:t>
            </a:r>
          </a:p>
        </p:txBody>
      </p:sp>
      <p:sp>
        <p:nvSpPr>
          <p:cNvPr id="72710" name="Text Box 8"/>
          <p:cNvSpPr txBox="1">
            <a:spLocks noChangeArrowheads="1"/>
          </p:cNvSpPr>
          <p:nvPr/>
        </p:nvSpPr>
        <p:spPr bwMode="auto">
          <a:xfrm>
            <a:off x="1473200" y="0"/>
            <a:ext cx="6856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a:solidFill>
                  <a:srgbClr val="000076"/>
                </a:solidFill>
                <a:latin typeface="Bookman Old Style" charset="0"/>
              </a:rPr>
              <a:t>PC timeseries and Power Spectra of O</a:t>
            </a:r>
            <a:r>
              <a:rPr lang="en-US" altLang="en-US" sz="2400" baseline="-25000">
                <a:solidFill>
                  <a:srgbClr val="000076"/>
                </a:solidFill>
                <a:latin typeface="Bookman Old Style" charset="0"/>
              </a:rPr>
              <a:t>3</a:t>
            </a:r>
            <a:r>
              <a:rPr lang="en-US" altLang="en-US" sz="2400">
                <a:solidFill>
                  <a:srgbClr val="000076"/>
                </a:solidFill>
                <a:latin typeface="Bookman Old Style" charset="0"/>
              </a:rPr>
              <a:t> in SH</a:t>
            </a:r>
          </a:p>
        </p:txBody>
      </p:sp>
      <p:sp>
        <p:nvSpPr>
          <p:cNvPr id="72711" name="Text Box 9"/>
          <p:cNvSpPr txBox="1">
            <a:spLocks noChangeArrowheads="1"/>
          </p:cNvSpPr>
          <p:nvPr/>
        </p:nvSpPr>
        <p:spPr bwMode="auto">
          <a:xfrm>
            <a:off x="30163" y="1935163"/>
            <a:ext cx="1028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400" b="1">
                <a:solidFill>
                  <a:srgbClr val="006666"/>
                </a:solidFill>
                <a:latin typeface="Times New Roman" charset="0"/>
              </a:rPr>
              <a:t>Cor. Coeff.</a:t>
            </a:r>
          </a:p>
        </p:txBody>
      </p:sp>
      <p:sp>
        <p:nvSpPr>
          <p:cNvPr id="72712" name="Text Box 10"/>
          <p:cNvSpPr txBox="1">
            <a:spLocks noChangeArrowheads="1"/>
          </p:cNvSpPr>
          <p:nvPr/>
        </p:nvSpPr>
        <p:spPr bwMode="auto">
          <a:xfrm>
            <a:off x="203200" y="2154238"/>
            <a:ext cx="587375"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400">
                <a:solidFill>
                  <a:srgbClr val="006666"/>
                </a:solidFill>
                <a:latin typeface="Verdana" charset="0"/>
                <a:ea typeface="PMingLiU" charset="-120"/>
              </a:rPr>
              <a:t>0.45</a:t>
            </a:r>
          </a:p>
        </p:txBody>
      </p:sp>
    </p:spTree>
    <p:extLst>
      <p:ext uri="{BB962C8B-B14F-4D97-AF65-F5344CB8AC3E}">
        <p14:creationId xmlns:p14="http://schemas.microsoft.com/office/powerpoint/2010/main" val="172476332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D9FC344F-4E95-4B48-86B5-A92F23750008}" type="slidenum">
              <a:rPr lang="en-US" altLang="en-US" sz="1400">
                <a:latin typeface="Times New Roman" charset="0"/>
                <a:ea typeface="MS Pゴシック" charset="0"/>
              </a:rPr>
              <a:pPr algn="r"/>
              <a:t>26</a:t>
            </a:fld>
            <a:endParaRPr lang="en-US" altLang="en-US" sz="1400">
              <a:latin typeface="Times New Roman" charset="0"/>
              <a:ea typeface="MS Pゴシック" charset="0"/>
            </a:endParaRPr>
          </a:p>
        </p:txBody>
      </p:sp>
      <p:pic>
        <p:nvPicPr>
          <p:cNvPr id="74756" name="Picture 2" descr="O3EOF_34_S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500" y="1004888"/>
            <a:ext cx="6718300" cy="539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Text Box 3"/>
          <p:cNvSpPr txBox="1">
            <a:spLocks noChangeArrowheads="1"/>
          </p:cNvSpPr>
          <p:nvPr/>
        </p:nvSpPr>
        <p:spPr bwMode="auto">
          <a:xfrm>
            <a:off x="1673225" y="304800"/>
            <a:ext cx="5732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000">
                <a:solidFill>
                  <a:srgbClr val="003366"/>
                </a:solidFill>
                <a:latin typeface="Bookman Old Style" charset="0"/>
              </a:rPr>
              <a:t>EOF Patterns of Combined Column O</a:t>
            </a:r>
            <a:r>
              <a:rPr lang="en-US" altLang="en-US" sz="2000" baseline="-25000">
                <a:solidFill>
                  <a:srgbClr val="003366"/>
                </a:solidFill>
                <a:latin typeface="Bookman Old Style" charset="0"/>
              </a:rPr>
              <a:t>3</a:t>
            </a:r>
            <a:r>
              <a:rPr lang="en-US" altLang="en-US" sz="2000">
                <a:solidFill>
                  <a:srgbClr val="003366"/>
                </a:solidFill>
                <a:latin typeface="Bookman Old Style" charset="0"/>
              </a:rPr>
              <a:t> in SH</a:t>
            </a:r>
          </a:p>
        </p:txBody>
      </p:sp>
      <p:sp>
        <p:nvSpPr>
          <p:cNvPr id="74758" name="Text Box 4"/>
          <p:cNvSpPr txBox="1">
            <a:spLocks noChangeArrowheads="1"/>
          </p:cNvSpPr>
          <p:nvPr/>
        </p:nvSpPr>
        <p:spPr bwMode="auto">
          <a:xfrm>
            <a:off x="2971800" y="838200"/>
            <a:ext cx="13763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en-US" sz="1800">
                <a:solidFill>
                  <a:srgbClr val="000076"/>
                </a:solidFill>
                <a:latin typeface="Verdana" charset="0"/>
                <a:ea typeface="PMingLiU" charset="-120"/>
              </a:rPr>
              <a:t>Units: </a:t>
            </a:r>
            <a:r>
              <a:rPr kumimoji="1" lang="en-US" altLang="zh-CN" sz="1800">
                <a:solidFill>
                  <a:srgbClr val="000076"/>
                </a:solidFill>
                <a:latin typeface="Verdana" charset="0"/>
                <a:ea typeface="宋体" charset="-122"/>
              </a:rPr>
              <a:t>DU</a:t>
            </a:r>
            <a:r>
              <a:rPr kumimoji="1" lang="en-US" altLang="zh-CN" sz="1800">
                <a:solidFill>
                  <a:srgbClr val="000076"/>
                </a:solidFill>
                <a:latin typeface="Verdana" charset="0"/>
                <a:ea typeface="PMingLiU" charset="-120"/>
              </a:rPr>
              <a:t> </a:t>
            </a:r>
            <a:endParaRPr kumimoji="1" lang="en-US" altLang="en-US" sz="1800">
              <a:solidFill>
                <a:srgbClr val="000076"/>
              </a:solidFill>
              <a:latin typeface="Verdana" charset="0"/>
              <a:ea typeface="PMingLiU" charset="-120"/>
            </a:endParaRPr>
          </a:p>
        </p:txBody>
      </p:sp>
      <p:sp>
        <p:nvSpPr>
          <p:cNvPr id="74759" name="Text Box 5"/>
          <p:cNvSpPr txBox="1">
            <a:spLocks noChangeArrowheads="1"/>
          </p:cNvSpPr>
          <p:nvPr/>
        </p:nvSpPr>
        <p:spPr bwMode="auto">
          <a:xfrm>
            <a:off x="1981200" y="6240463"/>
            <a:ext cx="80645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7.4% </a:t>
            </a:r>
            <a:endParaRPr kumimoji="1" lang="en-US" altLang="en-US" sz="1600">
              <a:solidFill>
                <a:srgbClr val="006666"/>
              </a:solidFill>
              <a:latin typeface="Verdana" charset="0"/>
              <a:ea typeface="PMingLiU" charset="-120"/>
            </a:endParaRPr>
          </a:p>
        </p:txBody>
      </p:sp>
      <p:sp>
        <p:nvSpPr>
          <p:cNvPr id="74760" name="Text Box 6"/>
          <p:cNvSpPr txBox="1">
            <a:spLocks noChangeArrowheads="1"/>
          </p:cNvSpPr>
          <p:nvPr/>
        </p:nvSpPr>
        <p:spPr bwMode="auto">
          <a:xfrm>
            <a:off x="2025650" y="3497263"/>
            <a:ext cx="80645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9.8% </a:t>
            </a:r>
            <a:endParaRPr kumimoji="1" lang="en-US" altLang="en-US" sz="1600">
              <a:solidFill>
                <a:srgbClr val="006666"/>
              </a:solidFill>
              <a:latin typeface="Verdana" charset="0"/>
              <a:ea typeface="PMingLiU" charset="-120"/>
            </a:endParaRPr>
          </a:p>
        </p:txBody>
      </p:sp>
      <p:sp>
        <p:nvSpPr>
          <p:cNvPr id="74761" name="Text Box 7"/>
          <p:cNvSpPr txBox="1">
            <a:spLocks noChangeArrowheads="1"/>
          </p:cNvSpPr>
          <p:nvPr/>
        </p:nvSpPr>
        <p:spPr bwMode="auto">
          <a:xfrm>
            <a:off x="657225" y="2125663"/>
            <a:ext cx="52705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3rd</a:t>
            </a:r>
            <a:endParaRPr kumimoji="1" lang="en-US" altLang="en-US" sz="1600">
              <a:solidFill>
                <a:srgbClr val="006666"/>
              </a:solidFill>
              <a:latin typeface="Verdana" charset="0"/>
              <a:ea typeface="PMingLiU" charset="-120"/>
            </a:endParaRPr>
          </a:p>
        </p:txBody>
      </p:sp>
      <p:sp>
        <p:nvSpPr>
          <p:cNvPr id="74762" name="Text Box 8"/>
          <p:cNvSpPr txBox="1">
            <a:spLocks noChangeArrowheads="1"/>
          </p:cNvSpPr>
          <p:nvPr/>
        </p:nvSpPr>
        <p:spPr bwMode="auto">
          <a:xfrm>
            <a:off x="698500" y="4876800"/>
            <a:ext cx="52228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lnSpc>
                <a:spcPct val="90000"/>
              </a:lnSpc>
              <a:spcBef>
                <a:spcPct val="20000"/>
              </a:spcBef>
              <a:buClr>
                <a:schemeClr val="folHlink"/>
              </a:buClr>
              <a:buSzPct val="70000"/>
              <a:buFont typeface="Wingdings" charset="2"/>
              <a:buNone/>
            </a:pPr>
            <a:r>
              <a:rPr kumimoji="1" lang="en-US" altLang="zh-CN" sz="1600">
                <a:solidFill>
                  <a:srgbClr val="006666"/>
                </a:solidFill>
                <a:latin typeface="Verdana" charset="0"/>
                <a:ea typeface="PMingLiU" charset="-120"/>
              </a:rPr>
              <a:t>4th</a:t>
            </a:r>
            <a:endParaRPr kumimoji="1" lang="en-US" altLang="en-US" sz="1600">
              <a:solidFill>
                <a:srgbClr val="006666"/>
              </a:solidFill>
              <a:latin typeface="Verdana" charset="0"/>
              <a:ea typeface="PMingLiU" charset="-120"/>
            </a:endParaRPr>
          </a:p>
        </p:txBody>
      </p:sp>
    </p:spTree>
    <p:extLst>
      <p:ext uri="{BB962C8B-B14F-4D97-AF65-F5344CB8AC3E}">
        <p14:creationId xmlns:p14="http://schemas.microsoft.com/office/powerpoint/2010/main" val="217051521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3" name="Picture 5" descr="D:\project\Review_ECMWF\JGR\figs\fig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4318" y="778639"/>
            <a:ext cx="7112457" cy="571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4" name="Text Box 6"/>
          <p:cNvSpPr txBox="1">
            <a:spLocks noChangeArrowheads="1"/>
          </p:cNvSpPr>
          <p:nvPr/>
        </p:nvSpPr>
        <p:spPr bwMode="auto">
          <a:xfrm>
            <a:off x="2859088" y="411163"/>
            <a:ext cx="4460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200" b="1">
                <a:solidFill>
                  <a:srgbClr val="006666"/>
                </a:solidFill>
                <a:latin typeface="Times New Roman" charset="0"/>
              </a:rPr>
              <a:t>PCs</a:t>
            </a:r>
          </a:p>
        </p:txBody>
      </p:sp>
      <p:sp>
        <p:nvSpPr>
          <p:cNvPr id="76805" name="Text Box 7"/>
          <p:cNvSpPr txBox="1">
            <a:spLocks noChangeArrowheads="1"/>
          </p:cNvSpPr>
          <p:nvPr/>
        </p:nvSpPr>
        <p:spPr bwMode="auto">
          <a:xfrm>
            <a:off x="6283325" y="411163"/>
            <a:ext cx="11366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200" b="1">
                <a:solidFill>
                  <a:srgbClr val="006666"/>
                </a:solidFill>
                <a:latin typeface="Times New Roman" charset="0"/>
              </a:rPr>
              <a:t>Power Spectra</a:t>
            </a:r>
          </a:p>
        </p:txBody>
      </p:sp>
      <p:sp>
        <p:nvSpPr>
          <p:cNvPr id="76806" name="Text Box 8"/>
          <p:cNvSpPr txBox="1">
            <a:spLocks noChangeArrowheads="1"/>
          </p:cNvSpPr>
          <p:nvPr/>
        </p:nvSpPr>
        <p:spPr bwMode="auto">
          <a:xfrm>
            <a:off x="1725613" y="0"/>
            <a:ext cx="574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000">
                <a:solidFill>
                  <a:srgbClr val="003366"/>
                </a:solidFill>
                <a:latin typeface="Bookman Old Style" charset="0"/>
              </a:rPr>
              <a:t>PC timeseries and Power Spectra of O</a:t>
            </a:r>
            <a:r>
              <a:rPr lang="en-US" altLang="en-US" sz="2000" baseline="-25000">
                <a:solidFill>
                  <a:srgbClr val="003366"/>
                </a:solidFill>
                <a:latin typeface="Bookman Old Style" charset="0"/>
              </a:rPr>
              <a:t>3</a:t>
            </a:r>
            <a:r>
              <a:rPr lang="en-US" altLang="en-US" sz="2000">
                <a:solidFill>
                  <a:srgbClr val="003366"/>
                </a:solidFill>
                <a:latin typeface="Bookman Old Style" charset="0"/>
              </a:rPr>
              <a:t> in SH</a:t>
            </a:r>
          </a:p>
        </p:txBody>
      </p:sp>
      <p:sp>
        <p:nvSpPr>
          <p:cNvPr id="76807" name="Line 10"/>
          <p:cNvSpPr>
            <a:spLocks noChangeShapeType="1"/>
          </p:cNvSpPr>
          <p:nvPr/>
        </p:nvSpPr>
        <p:spPr bwMode="auto">
          <a:xfrm>
            <a:off x="4829175" y="54102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6808" name="Text Box 11"/>
          <p:cNvSpPr txBox="1">
            <a:spLocks noChangeArrowheads="1"/>
          </p:cNvSpPr>
          <p:nvPr/>
        </p:nvSpPr>
        <p:spPr bwMode="auto">
          <a:xfrm>
            <a:off x="4981575" y="5273675"/>
            <a:ext cx="38576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spcBef>
                <a:spcPct val="20000"/>
              </a:spcBef>
              <a:buClr>
                <a:schemeClr val="tx2"/>
              </a:buClr>
              <a:buSzPct val="70000"/>
              <a:buFont typeface="Wingdings" charset="2"/>
              <a:buNone/>
            </a:pPr>
            <a:r>
              <a:rPr lang="en-US" altLang="en-US" sz="1600" b="1">
                <a:solidFill>
                  <a:srgbClr val="006666"/>
                </a:solidFill>
                <a:latin typeface="Times New Roman" charset="0"/>
              </a:rPr>
              <a:t>Histogram of the longitude for the maxima of p</a:t>
            </a:r>
            <a:r>
              <a:rPr lang="en-US" altLang="en-US" sz="1600" b="1" baseline="-30000">
                <a:solidFill>
                  <a:srgbClr val="006666"/>
                </a:solidFill>
                <a:latin typeface="Times New Roman" charset="0"/>
              </a:rPr>
              <a:t>3</a:t>
            </a:r>
            <a:r>
              <a:rPr lang="en-US" altLang="en-US" sz="1600" b="1">
                <a:solidFill>
                  <a:srgbClr val="006666"/>
                </a:solidFill>
                <a:latin typeface="Times New Roman" charset="0"/>
              </a:rPr>
              <a:t>(t)C</a:t>
            </a:r>
            <a:r>
              <a:rPr lang="en-US" altLang="en-US" sz="1600" b="1" baseline="-30000">
                <a:solidFill>
                  <a:srgbClr val="006666"/>
                </a:solidFill>
                <a:latin typeface="Times New Roman" charset="0"/>
              </a:rPr>
              <a:t>3</a:t>
            </a:r>
            <a:r>
              <a:rPr lang="en-US" altLang="en-US" sz="1600" b="1">
                <a:solidFill>
                  <a:srgbClr val="006666"/>
                </a:solidFill>
                <a:latin typeface="Times New Roman" charset="0"/>
              </a:rPr>
              <a:t>(</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 p</a:t>
            </a:r>
            <a:r>
              <a:rPr lang="en-US" altLang="en-US" sz="1600" b="1" baseline="-30000">
                <a:solidFill>
                  <a:srgbClr val="006666"/>
                </a:solidFill>
                <a:latin typeface="Times New Roman" charset="0"/>
              </a:rPr>
              <a:t>4</a:t>
            </a:r>
            <a:r>
              <a:rPr lang="en-US" altLang="en-US" sz="1600" b="1">
                <a:solidFill>
                  <a:srgbClr val="006666"/>
                </a:solidFill>
                <a:latin typeface="Times New Roman" charset="0"/>
              </a:rPr>
              <a:t>(t)C</a:t>
            </a:r>
            <a:r>
              <a:rPr lang="en-US" altLang="en-US" sz="1600" b="1" baseline="-30000">
                <a:solidFill>
                  <a:srgbClr val="006666"/>
                </a:solidFill>
                <a:latin typeface="Times New Roman" charset="0"/>
              </a:rPr>
              <a:t>4</a:t>
            </a:r>
            <a:r>
              <a:rPr lang="en-US" altLang="en-US" sz="1600" b="1">
                <a:solidFill>
                  <a:srgbClr val="006666"/>
                </a:solidFill>
                <a:latin typeface="Times New Roman" charset="0"/>
              </a:rPr>
              <a:t>(</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r>
              <a:rPr lang="en-US" altLang="en-US" sz="1600" b="1">
                <a:solidFill>
                  <a:srgbClr val="006666"/>
                </a:solidFill>
                <a:latin typeface="Times" charset="0"/>
                <a:sym typeface="Symbol" charset="2"/>
              </a:rPr>
              <a:t></a:t>
            </a:r>
            <a:r>
              <a:rPr lang="en-US" altLang="en-US" sz="1600" b="1">
                <a:solidFill>
                  <a:srgbClr val="006666"/>
                </a:solidFill>
                <a:latin typeface="Times New Roman" charset="0"/>
              </a:rPr>
              <a:t>) </a:t>
            </a:r>
          </a:p>
        </p:txBody>
      </p:sp>
    </p:spTree>
    <p:extLst>
      <p:ext uri="{BB962C8B-B14F-4D97-AF65-F5344CB8AC3E}">
        <p14:creationId xmlns:p14="http://schemas.microsoft.com/office/powerpoint/2010/main" val="36423280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Slide Number Placeholder 3"/>
          <p:cNvSpPr txBox="1">
            <a:spLocks noGrp="1"/>
          </p:cNvSpPr>
          <p:nvPr/>
        </p:nvSpPr>
        <p:spPr bwMode="auto">
          <a:xfrm>
            <a:off x="5793012" y="6248400"/>
            <a:ext cx="2969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r>
              <a:rPr lang="en-US" altLang="en-US" sz="2400" dirty="0" smtClean="0">
                <a:latin typeface="Times New Roman" charset="0"/>
                <a:ea typeface="MS Pゴシック" charset="0"/>
              </a:rPr>
              <a:t>Wang et al. 2011</a:t>
            </a:r>
            <a:endParaRPr lang="en-US" altLang="en-US" sz="2400" dirty="0">
              <a:latin typeface="Times New Roman" charset="0"/>
              <a:ea typeface="MS Pゴシック" charset="0"/>
            </a:endParaRPr>
          </a:p>
        </p:txBody>
      </p:sp>
      <p:sp>
        <p:nvSpPr>
          <p:cNvPr id="105476" name="Rectangle 4"/>
          <p:cNvSpPr>
            <a:spLocks noChangeArrowheads="1"/>
          </p:cNvSpPr>
          <p:nvPr/>
        </p:nvSpPr>
        <p:spPr bwMode="auto">
          <a:xfrm>
            <a:off x="457200" y="533400"/>
            <a:ext cx="830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2400">
                <a:solidFill>
                  <a:srgbClr val="003366"/>
                </a:solidFill>
                <a:latin typeface="Bookman Old Style" charset="0"/>
              </a:rPr>
              <a:t>3.5-year Signal in the Arosa Ozone</a:t>
            </a:r>
            <a:r>
              <a:rPr lang="en-US" altLang="en-US">
                <a:solidFill>
                  <a:srgbClr val="003366"/>
                </a:solidFill>
                <a:latin typeface="Bookman Old Style" charset="0"/>
              </a:rPr>
              <a:t> </a:t>
            </a:r>
          </a:p>
        </p:txBody>
      </p:sp>
      <p:sp>
        <p:nvSpPr>
          <p:cNvPr id="105477" name="Rectangle 5"/>
          <p:cNvSpPr>
            <a:spLocks noChangeArrowheads="1"/>
          </p:cNvSpPr>
          <p:nvPr/>
        </p:nvSpPr>
        <p:spPr bwMode="auto">
          <a:xfrm>
            <a:off x="685800" y="52578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buFontTx/>
              <a:buChar char="•"/>
            </a:pPr>
            <a:r>
              <a:rPr lang="en-US" altLang="en-US" sz="2000" dirty="0" err="1">
                <a:latin typeface="Calibri" charset="0"/>
              </a:rPr>
              <a:t>Arosa</a:t>
            </a:r>
            <a:r>
              <a:rPr lang="en-US" altLang="en-US" sz="2000" dirty="0">
                <a:latin typeface="Calibri" charset="0"/>
              </a:rPr>
              <a:t> </a:t>
            </a:r>
            <a:r>
              <a:rPr lang="en-US" altLang="zh-CN" sz="2000" dirty="0">
                <a:latin typeface="Calibri" charset="0"/>
                <a:ea typeface="宋体" charset="-122"/>
              </a:rPr>
              <a:t>(46</a:t>
            </a:r>
            <a:r>
              <a:rPr lang="en-US" altLang="zh-CN" sz="2000" baseline="30000" dirty="0">
                <a:latin typeface="Calibri" charset="0"/>
                <a:ea typeface="宋体" charset="-122"/>
              </a:rPr>
              <a:t></a:t>
            </a:r>
            <a:r>
              <a:rPr lang="en-US" altLang="zh-CN" sz="2000" dirty="0">
                <a:latin typeface="Calibri" charset="0"/>
                <a:ea typeface="宋体" charset="-122"/>
              </a:rPr>
              <a:t>N, 9</a:t>
            </a:r>
            <a:r>
              <a:rPr lang="en-US" altLang="zh-CN" sz="2000" baseline="30000" dirty="0">
                <a:latin typeface="Calibri" charset="0"/>
                <a:ea typeface="宋体" charset="-122"/>
              </a:rPr>
              <a:t></a:t>
            </a:r>
            <a:r>
              <a:rPr lang="en-US" altLang="zh-CN" sz="2000" dirty="0">
                <a:latin typeface="Calibri" charset="0"/>
                <a:ea typeface="宋体" charset="-122"/>
              </a:rPr>
              <a:t>E)</a:t>
            </a:r>
            <a:r>
              <a:rPr lang="en-US" altLang="en-US" sz="2000" dirty="0">
                <a:latin typeface="Calibri" charset="0"/>
              </a:rPr>
              <a:t> column ozone time series </a:t>
            </a:r>
            <a:r>
              <a:rPr lang="en-US" altLang="en-US" sz="2000" dirty="0" smtClean="0">
                <a:latin typeface="Calibri" charset="0"/>
              </a:rPr>
              <a:t>(since Aug</a:t>
            </a:r>
            <a:r>
              <a:rPr lang="en-US" altLang="en-US" sz="2000" dirty="0">
                <a:latin typeface="Calibri" charset="0"/>
              </a:rPr>
              <a:t>. </a:t>
            </a:r>
            <a:r>
              <a:rPr lang="en-US" altLang="en-US" sz="2000" dirty="0" smtClean="0">
                <a:latin typeface="Calibri" charset="0"/>
              </a:rPr>
              <a:t>1931)</a:t>
            </a:r>
            <a:endParaRPr lang="en-US" altLang="en-US" sz="2000" dirty="0">
              <a:latin typeface="Calibri" charset="0"/>
            </a:endParaRPr>
          </a:p>
          <a:p>
            <a:pPr algn="just" eaLnBrk="1" hangingPunct="1">
              <a:spcBef>
                <a:spcPct val="20000"/>
              </a:spcBef>
              <a:buFontTx/>
              <a:buChar char="•"/>
            </a:pPr>
            <a:r>
              <a:rPr lang="en-US" altLang="en-US" sz="2000" dirty="0">
                <a:latin typeface="Calibri" charset="0"/>
              </a:rPr>
              <a:t>Signals in Spectra:</a:t>
            </a:r>
          </a:p>
          <a:p>
            <a:pPr algn="just" eaLnBrk="1" hangingPunct="1">
              <a:spcBef>
                <a:spcPct val="20000"/>
              </a:spcBef>
            </a:pPr>
            <a:r>
              <a:rPr lang="en-US" altLang="en-US" sz="2000" dirty="0">
                <a:latin typeface="Calibri" charset="0"/>
              </a:rPr>
              <a:t>     3.5 years, QBO-AB, QBO</a:t>
            </a:r>
          </a:p>
        </p:txBody>
      </p:sp>
      <p:pic>
        <p:nvPicPr>
          <p:cNvPr id="10547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88" y="1600200"/>
            <a:ext cx="8888412" cy="368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20131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5"/>
          <p:cNvSpPr>
            <a:spLocks noChangeArrowheads="1"/>
          </p:cNvSpPr>
          <p:nvPr/>
        </p:nvSpPr>
        <p:spPr bwMode="auto">
          <a:xfrm>
            <a:off x="0" y="15240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4800" dirty="0" smtClean="0"/>
              <a:t> Planetary </a:t>
            </a:r>
            <a:r>
              <a:rPr lang="en-US" altLang="en-US" sz="4800" dirty="0"/>
              <a:t>science: Music of the 		stratospheres</a:t>
            </a:r>
          </a:p>
        </p:txBody>
      </p:sp>
      <p:sp>
        <p:nvSpPr>
          <p:cNvPr id="107524" name="TextBox 6"/>
          <p:cNvSpPr txBox="1">
            <a:spLocks noChangeArrowheads="1"/>
          </p:cNvSpPr>
          <p:nvPr/>
        </p:nvSpPr>
        <p:spPr bwMode="auto">
          <a:xfrm>
            <a:off x="1600472" y="4905406"/>
            <a:ext cx="7238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dirty="0"/>
              <a:t>Dowling </a:t>
            </a:r>
            <a:r>
              <a:rPr lang="en-US" altLang="en-US" i="1" dirty="0"/>
              <a:t>Nature </a:t>
            </a:r>
            <a:r>
              <a:rPr lang="en-US" altLang="en-US" b="1" i="1" dirty="0"/>
              <a:t>453, 163-</a:t>
            </a:r>
            <a:r>
              <a:rPr lang="en-US" altLang="en-US" b="1" i="1" dirty="0" smtClean="0"/>
              <a:t>164 (</a:t>
            </a:r>
            <a:r>
              <a:rPr lang="en-US" altLang="en-US" b="1" i="1" dirty="0"/>
              <a:t>8 May 2008)</a:t>
            </a:r>
            <a:endParaRPr lang="en-US" altLang="en-US" dirty="0"/>
          </a:p>
        </p:txBody>
      </p:sp>
    </p:spTree>
    <p:extLst>
      <p:ext uri="{BB962C8B-B14F-4D97-AF65-F5344CB8AC3E}">
        <p14:creationId xmlns:p14="http://schemas.microsoft.com/office/powerpoint/2010/main" val="17572317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A33D165F-F658-EE44-BABD-B63490A4F998}" type="slidenum">
              <a:rPr lang="en-US" altLang="en-US" sz="1400">
                <a:latin typeface="Times New Roman" charset="0"/>
                <a:ea typeface="MS Pゴシック" charset="0"/>
              </a:rPr>
              <a:pPr algn="r"/>
              <a:t>3</a:t>
            </a:fld>
            <a:endParaRPr lang="en-US" altLang="en-US" sz="1400">
              <a:latin typeface="Times New Roman" charset="0"/>
              <a:ea typeface="MS Pゴシック" charset="0"/>
            </a:endParaRPr>
          </a:p>
        </p:txBody>
      </p:sp>
      <p:sp>
        <p:nvSpPr>
          <p:cNvPr id="29700" name="Rectangle 2"/>
          <p:cNvSpPr>
            <a:spLocks noChangeArrowheads="1"/>
          </p:cNvSpPr>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a:solidFill>
                  <a:srgbClr val="003366"/>
                </a:solidFill>
                <a:latin typeface="Bookman Old Style" charset="0"/>
              </a:rPr>
              <a:t>Why Stratosphere?</a:t>
            </a:r>
          </a:p>
        </p:txBody>
      </p:sp>
      <p:sp>
        <p:nvSpPr>
          <p:cNvPr id="29701" name="Rectangle 3"/>
          <p:cNvSpPr>
            <a:spLocks noChangeArrowheads="1"/>
          </p:cNvSpPr>
          <p:nvPr/>
        </p:nvSpPr>
        <p:spPr bwMode="auto">
          <a:xfrm>
            <a:off x="838200" y="1295400"/>
            <a:ext cx="7772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pPr>
            <a:endParaRPr lang="en-US" altLang="en-US" sz="2000" dirty="0">
              <a:solidFill>
                <a:srgbClr val="006666"/>
              </a:solidFill>
              <a:latin typeface="Bookman Old Style" charset="0"/>
            </a:endParaRPr>
          </a:p>
          <a:p>
            <a:pPr algn="just" eaLnBrk="1" hangingPunct="1">
              <a:spcBef>
                <a:spcPct val="20000"/>
              </a:spcBef>
            </a:pPr>
            <a:endParaRPr lang="en-US" altLang="en-US" sz="2000" dirty="0">
              <a:solidFill>
                <a:srgbClr val="006666"/>
              </a:solidFill>
              <a:latin typeface="Bookman Old Style" charset="0"/>
            </a:endParaRPr>
          </a:p>
          <a:p>
            <a:pPr algn="just" eaLnBrk="1" hangingPunct="1">
              <a:spcBef>
                <a:spcPct val="20000"/>
              </a:spcBef>
            </a:pPr>
            <a:endParaRPr lang="en-US" altLang="en-US" sz="2000" dirty="0">
              <a:solidFill>
                <a:srgbClr val="3366FF"/>
              </a:solidFill>
              <a:latin typeface="Bookman Old Style" charset="0"/>
            </a:endParaRPr>
          </a:p>
          <a:p>
            <a:pPr algn="just" eaLnBrk="1" hangingPunct="1">
              <a:spcBef>
                <a:spcPct val="20000"/>
              </a:spcBef>
              <a:buFontTx/>
              <a:buChar char="•"/>
            </a:pPr>
            <a:r>
              <a:rPr lang="en-US" altLang="en-US" sz="2000" dirty="0">
                <a:solidFill>
                  <a:srgbClr val="3366FF"/>
                </a:solidFill>
                <a:latin typeface="Bookman Old Style" charset="0"/>
              </a:rPr>
              <a:t>Ozone Layer (Chemistry)</a:t>
            </a:r>
          </a:p>
          <a:p>
            <a:pPr algn="just" eaLnBrk="1" hangingPunct="1">
              <a:spcBef>
                <a:spcPct val="20000"/>
              </a:spcBef>
              <a:buFontTx/>
              <a:buChar char="•"/>
            </a:pPr>
            <a:endParaRPr lang="en-US" altLang="en-US" sz="2000" dirty="0">
              <a:solidFill>
                <a:srgbClr val="3366FF"/>
              </a:solidFill>
              <a:latin typeface="Bookman Old Style" charset="0"/>
            </a:endParaRPr>
          </a:p>
          <a:p>
            <a:pPr algn="just" eaLnBrk="1" hangingPunct="1">
              <a:spcBef>
                <a:spcPct val="20000"/>
              </a:spcBef>
              <a:buFontTx/>
              <a:buChar char="•"/>
            </a:pPr>
            <a:r>
              <a:rPr lang="en-US" altLang="en-US" sz="2000" dirty="0">
                <a:solidFill>
                  <a:srgbClr val="3366FF"/>
                </a:solidFill>
                <a:latin typeface="Bookman Old Style" charset="0"/>
              </a:rPr>
              <a:t>Thermal Inversion (Radiation)</a:t>
            </a:r>
          </a:p>
          <a:p>
            <a:pPr algn="just" eaLnBrk="1" hangingPunct="1">
              <a:spcBef>
                <a:spcPct val="20000"/>
              </a:spcBef>
            </a:pPr>
            <a:endParaRPr lang="en-US" altLang="en-US" sz="2000" dirty="0">
              <a:solidFill>
                <a:srgbClr val="3366FF"/>
              </a:solidFill>
              <a:latin typeface="Bookman Old Style" charset="0"/>
            </a:endParaRPr>
          </a:p>
          <a:p>
            <a:pPr algn="just" eaLnBrk="1" hangingPunct="1">
              <a:spcBef>
                <a:spcPct val="20000"/>
              </a:spcBef>
              <a:buFontTx/>
              <a:buChar char="•"/>
            </a:pPr>
            <a:r>
              <a:rPr lang="en-US" altLang="zh-CN" sz="2000" dirty="0">
                <a:solidFill>
                  <a:srgbClr val="3366FF"/>
                </a:solidFill>
                <a:latin typeface="Bookman Old Style" charset="0"/>
                <a:ea typeface="宋体" charset="-122"/>
              </a:rPr>
              <a:t>Quasi-biennial Oscillation (Dynamics)</a:t>
            </a:r>
          </a:p>
          <a:p>
            <a:pPr algn="just" eaLnBrk="1" hangingPunct="1">
              <a:spcBef>
                <a:spcPct val="20000"/>
              </a:spcBef>
              <a:buFontTx/>
              <a:buChar char="•"/>
            </a:pPr>
            <a:endParaRPr lang="en-US" altLang="zh-CN" sz="2000" dirty="0">
              <a:solidFill>
                <a:srgbClr val="3366FF"/>
              </a:solidFill>
              <a:latin typeface="Bookman Old Style" charset="0"/>
              <a:ea typeface="宋体" charset="-122"/>
            </a:endParaRPr>
          </a:p>
          <a:p>
            <a:pPr algn="just" eaLnBrk="1" hangingPunct="1">
              <a:spcBef>
                <a:spcPct val="20000"/>
              </a:spcBef>
              <a:buFontTx/>
              <a:buChar char="•"/>
            </a:pPr>
            <a:r>
              <a:rPr lang="en-US" altLang="zh-CN" sz="2000" dirty="0">
                <a:solidFill>
                  <a:srgbClr val="3366FF"/>
                </a:solidFill>
                <a:latin typeface="Bookman Old Style" charset="0"/>
                <a:ea typeface="宋体" charset="-122"/>
              </a:rPr>
              <a:t>Global Climate Change</a:t>
            </a:r>
          </a:p>
          <a:p>
            <a:pPr algn="just" eaLnBrk="1" hangingPunct="1">
              <a:spcBef>
                <a:spcPct val="20000"/>
              </a:spcBef>
              <a:buFontTx/>
              <a:buChar char="•"/>
            </a:pPr>
            <a:endParaRPr lang="en-US" altLang="en-US" sz="2000" dirty="0">
              <a:solidFill>
                <a:srgbClr val="3366FF"/>
              </a:solidFill>
              <a:latin typeface="Bookman Old Style" charset="0"/>
              <a:ea typeface="宋体" charset="-122"/>
            </a:endParaRPr>
          </a:p>
          <a:p>
            <a:pPr algn="just" eaLnBrk="1" hangingPunct="1">
              <a:spcBef>
                <a:spcPct val="20000"/>
              </a:spcBef>
            </a:pPr>
            <a:endParaRPr lang="en-US" altLang="en-US" sz="2000" dirty="0">
              <a:solidFill>
                <a:srgbClr val="3366FF"/>
              </a:solidFill>
              <a:latin typeface="Bookman Old Style" charset="0"/>
            </a:endParaRPr>
          </a:p>
          <a:p>
            <a:pPr algn="just" eaLnBrk="1" hangingPunct="1">
              <a:spcBef>
                <a:spcPct val="20000"/>
              </a:spcBef>
            </a:pPr>
            <a:endParaRPr lang="en-US" altLang="en-US" sz="2000" dirty="0">
              <a:solidFill>
                <a:srgbClr val="006666"/>
              </a:solidFill>
              <a:latin typeface="Bookman Old Style" charset="0"/>
            </a:endParaRPr>
          </a:p>
          <a:p>
            <a:pPr algn="just" eaLnBrk="1" hangingPunct="1">
              <a:spcBef>
                <a:spcPct val="20000"/>
              </a:spcBef>
            </a:pPr>
            <a:endParaRPr lang="en-US" altLang="en-US" sz="2000" dirty="0">
              <a:solidFill>
                <a:srgbClr val="006666"/>
              </a:solidFill>
              <a:latin typeface="Bookman Old Style" charset="0"/>
            </a:endParaRPr>
          </a:p>
          <a:p>
            <a:pPr algn="just" eaLnBrk="1" hangingPunct="1">
              <a:spcBef>
                <a:spcPct val="20000"/>
              </a:spcBef>
            </a:pPr>
            <a:endParaRPr lang="en-US" altLang="en-US" sz="2000" dirty="0">
              <a:solidFill>
                <a:srgbClr val="006666"/>
              </a:solidFill>
              <a:latin typeface="Bookman Old Style" charset="0"/>
            </a:endParaRPr>
          </a:p>
          <a:p>
            <a:pPr algn="just" eaLnBrk="1" hangingPunct="1">
              <a:spcBef>
                <a:spcPct val="20000"/>
              </a:spcBef>
            </a:pPr>
            <a:endParaRPr lang="en-US" altLang="en-US" sz="2000" dirty="0">
              <a:solidFill>
                <a:srgbClr val="006666"/>
              </a:solidFill>
              <a:latin typeface="Bookman Old Style" charset="0"/>
            </a:endParaRPr>
          </a:p>
        </p:txBody>
      </p:sp>
      <p:sp>
        <p:nvSpPr>
          <p:cNvPr id="29702" name="TextBox 5"/>
          <p:cNvSpPr txBox="1">
            <a:spLocks noChangeArrowheads="1"/>
          </p:cNvSpPr>
          <p:nvPr/>
        </p:nvSpPr>
        <p:spPr bwMode="auto">
          <a:xfrm>
            <a:off x="7850188" y="598487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endParaRPr lang="en-US" altLang="en-US"/>
          </a:p>
        </p:txBody>
      </p:sp>
    </p:spTree>
    <p:extLst>
      <p:ext uri="{BB962C8B-B14F-4D97-AF65-F5344CB8AC3E}">
        <p14:creationId xmlns:p14="http://schemas.microsoft.com/office/powerpoint/2010/main" val="115932299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0368"/>
            <a:ext cx="8331281" cy="311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8" name="Rectangle 5"/>
          <p:cNvSpPr>
            <a:spLocks noChangeArrowheads="1"/>
          </p:cNvSpPr>
          <p:nvPr/>
        </p:nvSpPr>
        <p:spPr bwMode="auto">
          <a:xfrm>
            <a:off x="381000" y="3530600"/>
            <a:ext cx="51816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sz="1800" dirty="0"/>
              <a:t>The strings are the troposphere, vibrating with many eastward- and westward-propagating waves. The bridge is the tropopause, transmitting the waves up into the </a:t>
            </a:r>
            <a:r>
              <a:rPr lang="en-US" altLang="en-US" sz="1800" dirty="0" err="1"/>
              <a:t>soundbox</a:t>
            </a:r>
            <a:r>
              <a:rPr lang="en-US" altLang="en-US" sz="1800" dirty="0"/>
              <a:t>, the stratosphere. The primary difference is that, unlike a typical string instrument, a stratosphere responds by dropping the input frequencies down by two or more orders of magnitude — from periods of minutes and days down to years</a:t>
            </a:r>
            <a:r>
              <a:rPr lang="en-US" altLang="en-US" sz="1800" dirty="0" smtClean="0"/>
              <a:t>.</a:t>
            </a:r>
          </a:p>
          <a:p>
            <a:endParaRPr lang="en-US" altLang="en-US" sz="1800" dirty="0"/>
          </a:p>
          <a:p>
            <a:r>
              <a:rPr lang="en-US" altLang="en-US" sz="1800" dirty="0" smtClean="0"/>
              <a:t>		Prof. Tim Dowling</a:t>
            </a:r>
            <a:endParaRPr lang="en-US" altLang="en-US" sz="1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81" y="3262745"/>
            <a:ext cx="2743200" cy="3595255"/>
          </a:xfrm>
          <a:prstGeom prst="rect">
            <a:avLst/>
          </a:prstGeom>
        </p:spPr>
      </p:pic>
    </p:spTree>
    <p:extLst>
      <p:ext uri="{BB962C8B-B14F-4D97-AF65-F5344CB8AC3E}">
        <p14:creationId xmlns:p14="http://schemas.microsoft.com/office/powerpoint/2010/main" val="174769182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5600" y="0"/>
            <a:ext cx="8425258" cy="6858000"/>
          </a:xfrm>
          <a:prstGeom prst="rect">
            <a:avLst/>
          </a:prstGeom>
        </p:spPr>
      </p:pic>
    </p:spTree>
    <p:extLst>
      <p:ext uri="{BB962C8B-B14F-4D97-AF65-F5344CB8AC3E}">
        <p14:creationId xmlns:p14="http://schemas.microsoft.com/office/powerpoint/2010/main" val="118444385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32200835-F1AC-7346-A89B-FACD3C67FF7B}" type="slidenum">
              <a:rPr lang="en-US" altLang="en-US" sz="1400">
                <a:latin typeface="Times New Roman" charset="0"/>
                <a:ea typeface="MS Pゴシック" charset="0"/>
              </a:rPr>
              <a:pPr algn="r"/>
              <a:t>32</a:t>
            </a:fld>
            <a:endParaRPr lang="en-US" altLang="en-US" sz="1400">
              <a:latin typeface="Times New Roman" charset="0"/>
              <a:ea typeface="MS Pゴシック" charset="0"/>
            </a:endParaRPr>
          </a:p>
        </p:txBody>
      </p:sp>
      <p:pic>
        <p:nvPicPr>
          <p:cNvPr id="2458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58554" y="-48126"/>
            <a:ext cx="1048870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78799"/>
            <a:ext cx="5588333" cy="691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0" y="-1295400"/>
            <a:ext cx="3491753" cy="2062103"/>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sz="2800" dirty="0" smtClean="0"/>
          </a:p>
          <a:p>
            <a:r>
              <a:rPr lang="en-US" sz="2800" dirty="0" smtClean="0"/>
              <a:t>Prof. </a:t>
            </a:r>
            <a:r>
              <a:rPr lang="en-US" sz="2800" dirty="0" err="1" smtClean="0"/>
              <a:t>Xun</a:t>
            </a:r>
            <a:r>
              <a:rPr lang="en-US" sz="2800" dirty="0" smtClean="0"/>
              <a:t> Jiang (UH)</a:t>
            </a:r>
            <a:endParaRPr lang="en-US" sz="2800" dirty="0"/>
          </a:p>
        </p:txBody>
      </p:sp>
      <p:sp>
        <p:nvSpPr>
          <p:cNvPr id="3" name="TextBox 2"/>
          <p:cNvSpPr txBox="1"/>
          <p:nvPr/>
        </p:nvSpPr>
        <p:spPr>
          <a:xfrm>
            <a:off x="4717143" y="-1295400"/>
            <a:ext cx="3650176" cy="2185214"/>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a:p>
          <a:p>
            <a:endParaRPr lang="en-US" dirty="0" smtClean="0"/>
          </a:p>
          <a:p>
            <a:r>
              <a:rPr lang="en-US" sz="2800" dirty="0" smtClean="0">
                <a:solidFill>
                  <a:srgbClr val="CCFFCC"/>
                </a:solidFill>
              </a:rPr>
              <a:t>Dr. Le </a:t>
            </a:r>
            <a:r>
              <a:rPr lang="en-US" sz="2800" dirty="0" err="1" smtClean="0">
                <a:solidFill>
                  <a:srgbClr val="CCFFCC"/>
                </a:solidFill>
              </a:rPr>
              <a:t>Kuai</a:t>
            </a:r>
            <a:r>
              <a:rPr lang="en-US" sz="2800" dirty="0" smtClean="0">
                <a:solidFill>
                  <a:srgbClr val="CCFFCC"/>
                </a:solidFill>
              </a:rPr>
              <a:t> (UCLA)</a:t>
            </a:r>
            <a:endParaRPr lang="en-US" sz="2800" dirty="0">
              <a:solidFill>
                <a:srgbClr val="CCFFCC"/>
              </a:solidFill>
            </a:endParaRPr>
          </a:p>
        </p:txBody>
      </p:sp>
    </p:spTree>
    <p:extLst>
      <p:ext uri="{BB962C8B-B14F-4D97-AF65-F5344CB8AC3E}">
        <p14:creationId xmlns:p14="http://schemas.microsoft.com/office/powerpoint/2010/main" val="188443253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942827DC-143B-8444-9B13-67339CCF1C45}" type="slidenum">
              <a:rPr lang="en-US" altLang="en-US" sz="1400">
                <a:latin typeface="Times New Roman" charset="0"/>
                <a:ea typeface="MS Pゴシック" charset="0"/>
              </a:rPr>
              <a:pPr algn="r"/>
              <a:t>33</a:t>
            </a:fld>
            <a:endParaRPr lang="en-US" altLang="en-US" sz="1400">
              <a:latin typeface="Times New Roman" charset="0"/>
              <a:ea typeface="MS Pゴシック" charset="0"/>
            </a:endParaRPr>
          </a:p>
        </p:txBody>
      </p:sp>
      <p:sp>
        <p:nvSpPr>
          <p:cNvPr id="111620" name="TextBox 3"/>
          <p:cNvSpPr txBox="1">
            <a:spLocks noChangeArrowheads="1"/>
          </p:cNvSpPr>
          <p:nvPr/>
        </p:nvSpPr>
        <p:spPr bwMode="auto">
          <a:xfrm>
            <a:off x="2438400" y="1752600"/>
            <a:ext cx="3298324"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dirty="0" smtClean="0"/>
              <a:t>Acknowledgements</a:t>
            </a:r>
          </a:p>
          <a:p>
            <a:endParaRPr lang="en-US" altLang="en-US" dirty="0"/>
          </a:p>
          <a:p>
            <a:r>
              <a:rPr lang="en-US" altLang="en-US" dirty="0" smtClean="0"/>
              <a:t>David Camp</a:t>
            </a:r>
          </a:p>
          <a:p>
            <a:endParaRPr lang="en-US" altLang="en-US" dirty="0"/>
          </a:p>
          <a:p>
            <a:r>
              <a:rPr lang="en-US" altLang="en-US" dirty="0" err="1" smtClean="0"/>
              <a:t>Xun</a:t>
            </a:r>
            <a:r>
              <a:rPr lang="en-US" altLang="en-US" dirty="0" smtClean="0"/>
              <a:t> Jiang</a:t>
            </a:r>
          </a:p>
          <a:p>
            <a:endParaRPr lang="en-US" altLang="en-US" dirty="0"/>
          </a:p>
          <a:p>
            <a:r>
              <a:rPr lang="en-US" altLang="en-US" dirty="0" smtClean="0"/>
              <a:t>Le </a:t>
            </a:r>
            <a:r>
              <a:rPr lang="en-US" altLang="en-US" dirty="0" err="1" smtClean="0"/>
              <a:t>Kuai</a:t>
            </a:r>
            <a:endParaRPr lang="en-US" altLang="en-US" dirty="0"/>
          </a:p>
        </p:txBody>
      </p:sp>
    </p:spTree>
    <p:extLst>
      <p:ext uri="{BB962C8B-B14F-4D97-AF65-F5344CB8AC3E}">
        <p14:creationId xmlns:p14="http://schemas.microsoft.com/office/powerpoint/2010/main" val="22175454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942827DC-143B-8444-9B13-67339CCF1C45}" type="slidenum">
              <a:rPr lang="en-US" altLang="en-US" sz="1400">
                <a:latin typeface="Times New Roman" charset="0"/>
                <a:ea typeface="MS Pゴシック" charset="0"/>
              </a:rPr>
              <a:pPr algn="r"/>
              <a:t>34</a:t>
            </a:fld>
            <a:endParaRPr lang="en-US" altLang="en-US" sz="1400">
              <a:latin typeface="Times New Roman" charset="0"/>
              <a:ea typeface="MS Pゴシック" charset="0"/>
            </a:endParaRPr>
          </a:p>
        </p:txBody>
      </p:sp>
      <p:sp>
        <p:nvSpPr>
          <p:cNvPr id="111620" name="TextBox 3"/>
          <p:cNvSpPr txBox="1">
            <a:spLocks noChangeArrowheads="1"/>
          </p:cNvSpPr>
          <p:nvPr/>
        </p:nvSpPr>
        <p:spPr bwMode="auto">
          <a:xfrm>
            <a:off x="2438400" y="1752600"/>
            <a:ext cx="2378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a:t>Backup slides</a:t>
            </a:r>
          </a:p>
        </p:txBody>
      </p:sp>
    </p:spTree>
    <p:extLst>
      <p:ext uri="{BB962C8B-B14F-4D97-AF65-F5344CB8AC3E}">
        <p14:creationId xmlns:p14="http://schemas.microsoft.com/office/powerpoint/2010/main" val="79583065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4720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sz="3600">
                <a:solidFill>
                  <a:srgbClr val="00009B"/>
                </a:solidFill>
              </a:rPr>
              <a:t>Ozone Climatology: 1979-2002</a:t>
            </a:r>
          </a:p>
        </p:txBody>
      </p:sp>
      <p:pic>
        <p:nvPicPr>
          <p:cNvPr id="54277" name="Picture 5" descr="o3_clim"/>
          <p:cNvPicPr>
            <a:picLocks noGrp="1" noChangeAspect="1" noChangeArrowheads="1"/>
          </p:cNvPicPr>
          <p:nvPr>
            <p:ph idx="1"/>
          </p:nvPr>
        </p:nvPicPr>
        <p:blipFill>
          <a:blip r:embed="rId3"/>
          <a:srcRect/>
          <a:stretch>
            <a:fillRect/>
          </a:stretch>
        </p:blipFill>
        <p:spPr>
          <a:xfrm>
            <a:off x="1981200" y="1463675"/>
            <a:ext cx="6248400" cy="4968875"/>
          </a:xfrm>
        </p:spPr>
      </p:pic>
      <p:sp>
        <p:nvSpPr>
          <p:cNvPr id="31749" name="Text Box 6"/>
          <p:cNvSpPr txBox="1">
            <a:spLocks noChangeArrowheads="1"/>
          </p:cNvSpPr>
          <p:nvPr/>
        </p:nvSpPr>
        <p:spPr bwMode="auto">
          <a:xfrm rot="5400000">
            <a:off x="8174038" y="2822575"/>
            <a:ext cx="36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DU</a:t>
            </a:r>
          </a:p>
        </p:txBody>
      </p:sp>
      <p:sp>
        <p:nvSpPr>
          <p:cNvPr id="31750" name="Text Box 7"/>
          <p:cNvSpPr txBox="1">
            <a:spLocks noChangeArrowheads="1"/>
          </p:cNvSpPr>
          <p:nvPr/>
        </p:nvSpPr>
        <p:spPr bwMode="auto">
          <a:xfrm rot="5400000">
            <a:off x="8167688" y="5243512"/>
            <a:ext cx="36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sz="1000"/>
              <a:t>DU</a:t>
            </a:r>
          </a:p>
        </p:txBody>
      </p:sp>
      <p:sp>
        <p:nvSpPr>
          <p:cNvPr id="31751" name="Text Box 8"/>
          <p:cNvSpPr txBox="1">
            <a:spLocks noChangeArrowheads="1"/>
          </p:cNvSpPr>
          <p:nvPr/>
        </p:nvSpPr>
        <p:spPr bwMode="auto">
          <a:xfrm>
            <a:off x="533400" y="5105400"/>
            <a:ext cx="15081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a:t>2D CTM</a:t>
            </a:r>
          </a:p>
        </p:txBody>
      </p:sp>
      <p:sp>
        <p:nvSpPr>
          <p:cNvPr id="31752" name="Text Box 9"/>
          <p:cNvSpPr txBox="1">
            <a:spLocks noChangeArrowheads="1"/>
          </p:cNvSpPr>
          <p:nvPr/>
        </p:nvSpPr>
        <p:spPr bwMode="auto">
          <a:xfrm>
            <a:off x="762000" y="2286000"/>
            <a:ext cx="10144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buFont typeface="Wingdings" charset="2"/>
              <a:buNone/>
            </a:pPr>
            <a:r>
              <a:rPr lang="en-US" altLang="en-US"/>
              <a:t>MOD</a:t>
            </a:r>
          </a:p>
        </p:txBody>
      </p:sp>
    </p:spTree>
    <p:extLst>
      <p:ext uri="{BB962C8B-B14F-4D97-AF65-F5344CB8AC3E}">
        <p14:creationId xmlns:p14="http://schemas.microsoft.com/office/powerpoint/2010/main" val="36719557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4165B8E7-8999-FB4E-B676-180ED21BA98B}" type="slidenum">
              <a:rPr lang="en-US" altLang="en-US" sz="1400">
                <a:latin typeface="Times New Roman" charset="0"/>
                <a:ea typeface="MS Pゴシック" charset="0"/>
              </a:rPr>
              <a:pPr algn="r"/>
              <a:t>5</a:t>
            </a:fld>
            <a:endParaRPr lang="en-US" altLang="en-US" sz="1400">
              <a:latin typeface="Times New Roman" charset="0"/>
              <a:ea typeface="MS Pゴシック" charset="0"/>
            </a:endParaRPr>
          </a:p>
        </p:txBody>
      </p:sp>
      <p:sp>
        <p:nvSpPr>
          <p:cNvPr id="33796" name="Rectangle 2050"/>
          <p:cNvSpPr>
            <a:spLocks noChangeArrowheads="1"/>
          </p:cNvSpPr>
          <p:nvPr/>
        </p:nvSpPr>
        <p:spPr bwMode="auto">
          <a:xfrm>
            <a:off x="6858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sz="3200">
                <a:solidFill>
                  <a:srgbClr val="003366"/>
                </a:solidFill>
                <a:latin typeface="Bookman Old Style" charset="0"/>
              </a:rPr>
              <a:t>Large O3 changes</a:t>
            </a:r>
          </a:p>
        </p:txBody>
      </p:sp>
      <p:sp>
        <p:nvSpPr>
          <p:cNvPr id="33797" name="Rectangle 2051"/>
          <p:cNvSpPr>
            <a:spLocks noChangeArrowheads="1"/>
          </p:cNvSpPr>
          <p:nvPr/>
        </p:nvSpPr>
        <p:spPr bwMode="auto">
          <a:xfrm>
            <a:off x="609600" y="4572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pPr>
            <a:endParaRPr lang="en-US" altLang="en-US" sz="2000">
              <a:solidFill>
                <a:srgbClr val="006666"/>
              </a:solidFill>
              <a:latin typeface="Bookman Old Style" charset="0"/>
            </a:endParaRPr>
          </a:p>
          <a:p>
            <a:pPr algn="just" eaLnBrk="1" hangingPunct="1">
              <a:spcBef>
                <a:spcPct val="20000"/>
              </a:spcBef>
            </a:pPr>
            <a:endParaRPr lang="en-US" altLang="en-US" sz="2000">
              <a:solidFill>
                <a:srgbClr val="006666"/>
              </a:solidFill>
              <a:latin typeface="Bookman Old Style" charset="0"/>
            </a:endParaRPr>
          </a:p>
        </p:txBody>
      </p:sp>
      <p:pic>
        <p:nvPicPr>
          <p:cNvPr id="33798" name="Picture 20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487488"/>
            <a:ext cx="6372225" cy="493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78813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ChangeArrowheads="1"/>
          </p:cNvSpPr>
          <p:nvPr/>
        </p:nvSpPr>
        <p:spPr bwMode="auto">
          <a:xfrm>
            <a:off x="1066800" y="2133600"/>
            <a:ext cx="7696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r>
              <a:rPr lang="en-US" altLang="en-US" b="1"/>
              <a:t>How Will the Stratosphere Affect</a:t>
            </a:r>
          </a:p>
          <a:p>
            <a:r>
              <a:rPr lang="en-US" altLang="en-US" b="1"/>
              <a:t>Climate Change?</a:t>
            </a:r>
          </a:p>
          <a:p>
            <a:endParaRPr lang="en-US" altLang="en-US" b="1"/>
          </a:p>
          <a:p>
            <a:endParaRPr lang="en-US" altLang="en-US" b="1"/>
          </a:p>
          <a:p>
            <a:endParaRPr lang="en-US" altLang="en-US" b="1"/>
          </a:p>
          <a:p>
            <a:r>
              <a:rPr lang="en-US" altLang="en-US" sz="2000" b="1"/>
              <a:t>Mark P. Baldwin, Martin Dameris, Theodore G. Shepherd, </a:t>
            </a:r>
          </a:p>
          <a:p>
            <a:r>
              <a:rPr lang="en-US" altLang="en-US" sz="2000" b="1"/>
              <a:t>Science 2007</a:t>
            </a:r>
            <a:endParaRPr lang="en-US" altLang="en-US" sz="2000"/>
          </a:p>
        </p:txBody>
      </p:sp>
    </p:spTree>
    <p:extLst>
      <p:ext uri="{BB962C8B-B14F-4D97-AF65-F5344CB8AC3E}">
        <p14:creationId xmlns:p14="http://schemas.microsoft.com/office/powerpoint/2010/main" val="22102067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6"/>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8520EE0F-857C-F14B-A8F1-61603C9CB145}" type="slidenum">
              <a:rPr lang="en-US" altLang="zh-CN" sz="1400">
                <a:latin typeface="Times New Roman" charset="0"/>
                <a:ea typeface="MS Pゴシック" charset="0"/>
              </a:rPr>
              <a:pPr algn="r"/>
              <a:t>7</a:t>
            </a:fld>
            <a:endParaRPr lang="en-US" altLang="zh-CN" sz="1400">
              <a:latin typeface="Times New Roman" charset="0"/>
              <a:ea typeface="MS Pゴシック" charset="0"/>
            </a:endParaRPr>
          </a:p>
        </p:txBody>
      </p:sp>
      <p:sp>
        <p:nvSpPr>
          <p:cNvPr id="30722" name="Rectangle 2"/>
          <p:cNvSpPr>
            <a:spLocks noGrp="1" noChangeArrowheads="1"/>
          </p:cNvSpPr>
          <p:nvPr>
            <p:ph type="title"/>
          </p:nvPr>
        </p:nvSpPr>
        <p:spPr>
          <a:xfrm>
            <a:off x="684213" y="0"/>
            <a:ext cx="7772400" cy="1143000"/>
          </a:xfrm>
        </p:spPr>
        <p:txBody>
          <a:bodyPr/>
          <a:lstStyle/>
          <a:p>
            <a:pPr eaLnBrk="1" hangingPunct="1"/>
            <a:r>
              <a:rPr lang="en-US" altLang="zh-CN" sz="3200">
                <a:solidFill>
                  <a:schemeClr val="hlink"/>
                </a:solidFill>
              </a:rPr>
              <a:t>Quasi-Biennial Oscillation (QBO)</a:t>
            </a:r>
            <a:endParaRPr lang="en-US" altLang="zh-CN">
              <a:solidFill>
                <a:schemeClr val="hlink"/>
              </a:solidFill>
            </a:endParaRPr>
          </a:p>
        </p:txBody>
      </p:sp>
      <p:sp>
        <p:nvSpPr>
          <p:cNvPr id="30723" name="Rectangle 3"/>
          <p:cNvSpPr>
            <a:spLocks noGrp="1" noChangeArrowheads="1"/>
          </p:cNvSpPr>
          <p:nvPr>
            <p:ph type="body" sz="half" idx="1"/>
          </p:nvPr>
        </p:nvSpPr>
        <p:spPr>
          <a:xfrm>
            <a:off x="250825" y="1600200"/>
            <a:ext cx="3810000" cy="2333625"/>
          </a:xfrm>
        </p:spPr>
        <p:txBody>
          <a:bodyPr/>
          <a:lstStyle/>
          <a:p>
            <a:pPr eaLnBrk="1" hangingPunct="1">
              <a:lnSpc>
                <a:spcPct val="90000"/>
              </a:lnSpc>
              <a:buFont typeface="Wingdings" pitchFamily="-106" charset="2"/>
              <a:buChar char="§"/>
              <a:defRPr/>
            </a:pPr>
            <a:r>
              <a:rPr lang="en-US" altLang="zh-CN" sz="2200" dirty="0"/>
              <a:t>Westward and eastward wind regimes periodically repeat</a:t>
            </a:r>
          </a:p>
          <a:p>
            <a:pPr eaLnBrk="1" hangingPunct="1">
              <a:lnSpc>
                <a:spcPct val="90000"/>
              </a:lnSpc>
              <a:buFont typeface="Wingdings" pitchFamily="-106" charset="2"/>
              <a:buChar char="§"/>
              <a:defRPr/>
            </a:pPr>
            <a:r>
              <a:rPr lang="en-US" altLang="zh-CN" sz="2200" dirty="0"/>
              <a:t>Average period: 28 months; </a:t>
            </a:r>
          </a:p>
          <a:p>
            <a:pPr eaLnBrk="1" hangingPunct="1">
              <a:lnSpc>
                <a:spcPct val="90000"/>
              </a:lnSpc>
              <a:buFont typeface="Wingdings" pitchFamily="-106" charset="2"/>
              <a:buNone/>
              <a:defRPr/>
            </a:pPr>
            <a:r>
              <a:rPr lang="en-US" altLang="zh-CN" sz="2200" dirty="0"/>
              <a:t>     Inter-annual variability: 22-34 months</a:t>
            </a:r>
          </a:p>
        </p:txBody>
      </p:sp>
      <p:sp>
        <p:nvSpPr>
          <p:cNvPr id="36870" name="Text Box 5"/>
          <p:cNvSpPr txBox="1">
            <a:spLocks noChangeArrowheads="1"/>
          </p:cNvSpPr>
          <p:nvPr/>
        </p:nvSpPr>
        <p:spPr bwMode="auto">
          <a:xfrm>
            <a:off x="395288" y="3716338"/>
            <a:ext cx="3527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spcBef>
                <a:spcPct val="50000"/>
              </a:spcBef>
            </a:pPr>
            <a:r>
              <a:rPr lang="en-US" altLang="zh-CN" sz="1400" i="1">
                <a:solidFill>
                  <a:srgbClr val="FFFFFF"/>
                </a:solidFill>
              </a:rPr>
              <a:t>Baldwin et al.</a:t>
            </a:r>
            <a:r>
              <a:rPr lang="en-US" altLang="zh-CN" sz="1400">
                <a:solidFill>
                  <a:srgbClr val="FFFFFF"/>
                </a:solidFill>
              </a:rPr>
              <a:t> [2001]</a:t>
            </a:r>
            <a:endParaRPr lang="en-US" altLang="zh-CN" sz="2400">
              <a:solidFill>
                <a:srgbClr val="FFFFFF"/>
              </a:solidFill>
            </a:endParaRPr>
          </a:p>
        </p:txBody>
      </p:sp>
      <p:pic>
        <p:nvPicPr>
          <p:cNvPr id="3687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59213"/>
            <a:ext cx="5943600" cy="261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2" name="Text Box 9"/>
          <p:cNvSpPr txBox="1">
            <a:spLocks noChangeArrowheads="1"/>
          </p:cNvSpPr>
          <p:nvPr/>
        </p:nvSpPr>
        <p:spPr bwMode="auto">
          <a:xfrm>
            <a:off x="6732588" y="4581525"/>
            <a:ext cx="1152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spcBef>
                <a:spcPct val="50000"/>
              </a:spcBef>
            </a:pPr>
            <a:endParaRPr lang="zh-CN" altLang="en-US"/>
          </a:p>
        </p:txBody>
      </p:sp>
      <p:sp>
        <p:nvSpPr>
          <p:cNvPr id="30731" name="Rectangle 11"/>
          <p:cNvSpPr>
            <a:spLocks noChangeArrowheads="1"/>
          </p:cNvSpPr>
          <p:nvPr/>
        </p:nvSpPr>
        <p:spPr bwMode="auto">
          <a:xfrm>
            <a:off x="6443663" y="4221163"/>
            <a:ext cx="2305050" cy="1874837"/>
          </a:xfrm>
          <a:prstGeom prst="rect">
            <a:avLst/>
          </a:prstGeom>
          <a:noFill/>
          <a:ln w="9525">
            <a:noFill/>
            <a:miter lim="800000"/>
            <a:headEnd/>
            <a:tailEnd/>
          </a:ln>
          <a:effectLst>
            <a:outerShdw blurRad="63500" dist="12700" dir="8100000" algn="ctr" rotWithShape="0">
              <a:srgbClr val="FFFFFF">
                <a:alpha val="75000"/>
              </a:srgbClr>
            </a:outerShdw>
          </a:effec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eaLnBrk="1" hangingPunct="1">
              <a:spcBef>
                <a:spcPct val="20000"/>
              </a:spcBef>
              <a:buFont typeface="Wingdings" charset="2"/>
              <a:buChar char="§"/>
            </a:pPr>
            <a:r>
              <a:rPr lang="en-US" altLang="zh-CN" sz="2000">
                <a:latin typeface="Times New Roman" charset="0"/>
                <a:ea typeface="MS Pゴシック" charset="0"/>
              </a:rPr>
              <a:t>Downward propagation:</a:t>
            </a:r>
          </a:p>
          <a:p>
            <a:pPr eaLnBrk="1" hangingPunct="1">
              <a:spcBef>
                <a:spcPct val="20000"/>
              </a:spcBef>
              <a:buFont typeface="Wingdings" charset="2"/>
              <a:buNone/>
            </a:pPr>
            <a:r>
              <a:rPr lang="en-US" altLang="zh-CN" sz="2000">
                <a:latin typeface="Times New Roman" charset="0"/>
                <a:ea typeface="MS Pゴシック" charset="0"/>
              </a:rPr>
              <a:t>     1 km/month</a:t>
            </a:r>
          </a:p>
          <a:p>
            <a:pPr eaLnBrk="1" hangingPunct="1">
              <a:spcBef>
                <a:spcPct val="20000"/>
              </a:spcBef>
              <a:buFont typeface="Wingdings" charset="2"/>
              <a:buChar char="§"/>
            </a:pPr>
            <a:r>
              <a:rPr lang="en-US" altLang="zh-CN" sz="2000">
                <a:latin typeface="Times New Roman" charset="0"/>
                <a:ea typeface="MS Pゴシック" charset="0"/>
              </a:rPr>
              <a:t>Shear zone descent </a:t>
            </a:r>
            <a:endParaRPr lang="zh-CN" altLang="en-US" sz="2000">
              <a:latin typeface="Times New Roman" charset="0"/>
              <a:ea typeface="MS Pゴシック" charset="0"/>
            </a:endParaRPr>
          </a:p>
          <a:p>
            <a:pPr eaLnBrk="1" hangingPunct="1">
              <a:spcBef>
                <a:spcPct val="20000"/>
              </a:spcBef>
              <a:buFont typeface="Wingdings" charset="2"/>
              <a:buNone/>
            </a:pPr>
            <a:endParaRPr lang="en-US" altLang="zh-CN" sz="2000">
              <a:latin typeface="Times New Roman" charset="0"/>
              <a:ea typeface="MS Pゴシック" charset="0"/>
            </a:endParaRPr>
          </a:p>
        </p:txBody>
      </p:sp>
      <p:sp>
        <p:nvSpPr>
          <p:cNvPr id="2" name="TextBox 1"/>
          <p:cNvSpPr txBox="1"/>
          <p:nvPr/>
        </p:nvSpPr>
        <p:spPr>
          <a:xfrm>
            <a:off x="4836208" y="2122197"/>
            <a:ext cx="4775853" cy="523220"/>
          </a:xfrm>
          <a:prstGeom prst="rect">
            <a:avLst/>
          </a:prstGeom>
          <a:noFill/>
        </p:spPr>
        <p:txBody>
          <a:bodyPr wrap="square" rtlCol="0">
            <a:spAutoFit/>
          </a:bodyPr>
          <a:lstStyle/>
          <a:p>
            <a:r>
              <a:rPr lang="en-US" sz="2800" dirty="0" err="1" smtClean="0">
                <a:solidFill>
                  <a:srgbClr val="3366FF"/>
                </a:solidFill>
              </a:rPr>
              <a:t>Lindzen</a:t>
            </a:r>
            <a:r>
              <a:rPr lang="en-US" sz="2800" dirty="0" smtClean="0">
                <a:solidFill>
                  <a:srgbClr val="3366FF"/>
                </a:solidFill>
              </a:rPr>
              <a:t> and Holton 1965</a:t>
            </a:r>
            <a:endParaRPr lang="en-US" sz="2800" dirty="0">
              <a:solidFill>
                <a:srgbClr val="3366FF"/>
              </a:solidFill>
            </a:endParaRPr>
          </a:p>
        </p:txBody>
      </p:sp>
    </p:spTree>
    <p:extLst>
      <p:ext uri="{BB962C8B-B14F-4D97-AF65-F5344CB8AC3E}">
        <p14:creationId xmlns:p14="http://schemas.microsoft.com/office/powerpoint/2010/main" val="23065633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Slide Number Placeholder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27C6265A-C41C-484D-B84F-945700F93280}" type="slidenum">
              <a:rPr lang="en-US" altLang="zh-CN" sz="1400">
                <a:latin typeface="Times New Roman" charset="0"/>
                <a:ea typeface="MS Pゴシック" charset="0"/>
              </a:rPr>
              <a:pPr algn="r"/>
              <a:t>8</a:t>
            </a:fld>
            <a:endParaRPr lang="en-US" altLang="zh-CN" sz="1400">
              <a:latin typeface="Times New Roman" charset="0"/>
              <a:ea typeface="MS Pゴシック" charset="0"/>
            </a:endParaRPr>
          </a:p>
        </p:txBody>
      </p:sp>
      <p:sp>
        <p:nvSpPr>
          <p:cNvPr id="51202" name="Rectangle 2"/>
          <p:cNvSpPr>
            <a:spLocks noGrp="1" noChangeArrowheads="1"/>
          </p:cNvSpPr>
          <p:nvPr>
            <p:ph type="title"/>
          </p:nvPr>
        </p:nvSpPr>
        <p:spPr>
          <a:xfrm>
            <a:off x="1066800" y="76200"/>
            <a:ext cx="7772400" cy="1143000"/>
          </a:xfrm>
        </p:spPr>
        <p:txBody>
          <a:bodyPr/>
          <a:lstStyle/>
          <a:p>
            <a:pPr eaLnBrk="1" hangingPunct="1">
              <a:defRPr/>
            </a:pPr>
            <a:r>
              <a:rPr lang="en-US" altLang="zh-CN">
                <a:solidFill>
                  <a:srgbClr val="000076"/>
                </a:solidFill>
              </a:rPr>
              <a:t>QBO mechanism</a:t>
            </a:r>
          </a:p>
        </p:txBody>
      </p:sp>
      <p:pic>
        <p:nvPicPr>
          <p:cNvPr id="86020" name="Picture 6"/>
          <p:cNvPicPr>
            <a:picLocks noGrp="1" noChangeAspect="1" noChangeArrowheads="1"/>
          </p:cNvPicPr>
          <p:nvPr>
            <p:ph idx="1"/>
          </p:nvPr>
        </p:nvPicPr>
        <p:blipFill>
          <a:blip r:embed="rId3"/>
          <a:srcRect/>
          <a:stretch>
            <a:fillRect/>
          </a:stretch>
        </p:blipFill>
        <p:spPr>
          <a:xfrm>
            <a:off x="685800" y="2038350"/>
            <a:ext cx="7772400" cy="4000500"/>
          </a:xfrm>
        </p:spPr>
      </p:pic>
    </p:spTree>
    <p:extLst>
      <p:ext uri="{BB962C8B-B14F-4D97-AF65-F5344CB8AC3E}">
        <p14:creationId xmlns:p14="http://schemas.microsoft.com/office/powerpoint/2010/main" val="21139978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r"/>
            <a:fld id="{0369024D-819E-654D-A9DD-701B595DBD33}" type="slidenum">
              <a:rPr lang="en-US" altLang="en-US" sz="1400">
                <a:latin typeface="Times New Roman" charset="0"/>
                <a:ea typeface="MS Pゴシック" charset="0"/>
              </a:rPr>
              <a:pPr algn="r"/>
              <a:t>9</a:t>
            </a:fld>
            <a:endParaRPr lang="en-US" altLang="en-US" sz="1400">
              <a:latin typeface="Times New Roman" charset="0"/>
              <a:ea typeface="MS Pゴシック" charset="0"/>
            </a:endParaRPr>
          </a:p>
        </p:txBody>
      </p:sp>
      <p:sp>
        <p:nvSpPr>
          <p:cNvPr id="27652" name="Rectangle 2"/>
          <p:cNvSpPr>
            <a:spLocks noChangeArrowheads="1"/>
          </p:cNvSpPr>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ctr" eaLnBrk="1" hangingPunct="1"/>
            <a:r>
              <a:rPr lang="en-US" altLang="en-US">
                <a:solidFill>
                  <a:srgbClr val="003366"/>
                </a:solidFill>
                <a:latin typeface="Bookman Old Style" charset="0"/>
              </a:rPr>
              <a:t>Outline</a:t>
            </a:r>
          </a:p>
        </p:txBody>
      </p:sp>
      <p:sp>
        <p:nvSpPr>
          <p:cNvPr id="27653" name="Rectangle 3"/>
          <p:cNvSpPr>
            <a:spLocks noChangeArrowheads="1"/>
          </p:cNvSpPr>
          <p:nvPr/>
        </p:nvSpPr>
        <p:spPr bwMode="auto">
          <a:xfrm>
            <a:off x="838200" y="1295400"/>
            <a:ext cx="7772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a:solidFill>
                  <a:srgbClr val="3366FF"/>
                </a:solidFill>
                <a:latin typeface="Bookman Old Style" charset="0"/>
              </a:rPr>
              <a:t>Background</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Low-</a:t>
            </a:r>
            <a:r>
              <a:rPr lang="en-US" altLang="en-US" dirty="0" smtClean="0">
                <a:solidFill>
                  <a:srgbClr val="3366FF"/>
                </a:solidFill>
                <a:latin typeface="Bookman Old Style" charset="0"/>
              </a:rPr>
              <a:t>latitude Ozone</a:t>
            </a:r>
            <a:endParaRPr lang="en-US" altLang="en-US" dirty="0">
              <a:solidFill>
                <a:srgbClr val="3366FF"/>
              </a:solidFill>
              <a:latin typeface="Bookman Old Style" charset="0"/>
            </a:endParaRPr>
          </a:p>
          <a:p>
            <a:pPr algn="just" eaLnBrk="1" hangingPunct="1">
              <a:spcBef>
                <a:spcPct val="20000"/>
              </a:spcBef>
              <a:buFontTx/>
              <a:buChar char="•"/>
            </a:pPr>
            <a:endParaRPr lang="en-US" altLang="en-US" dirty="0">
              <a:solidFill>
                <a:srgbClr val="3366FF"/>
              </a:solidFill>
              <a:latin typeface="Bookman Old Style" charset="0"/>
            </a:endParaRPr>
          </a:p>
          <a:p>
            <a:pPr algn="just" eaLnBrk="1" hangingPunct="1">
              <a:spcBef>
                <a:spcPct val="20000"/>
              </a:spcBef>
              <a:buFontTx/>
              <a:buChar char="•"/>
            </a:pPr>
            <a:r>
              <a:rPr lang="en-US" altLang="en-US" dirty="0" err="1">
                <a:solidFill>
                  <a:srgbClr val="3366FF"/>
                </a:solidFill>
                <a:latin typeface="Bookman Old Style" charset="0"/>
              </a:rPr>
              <a:t>Interannual</a:t>
            </a:r>
            <a:r>
              <a:rPr lang="en-US" altLang="en-US" dirty="0">
                <a:solidFill>
                  <a:srgbClr val="3366FF"/>
                </a:solidFill>
                <a:latin typeface="Bookman Old Style" charset="0"/>
              </a:rPr>
              <a:t> Variability in High-latitude Ozone</a:t>
            </a: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a:p>
            <a:pPr algn="just" eaLnBrk="1" hangingPunct="1">
              <a:spcBef>
                <a:spcPct val="20000"/>
              </a:spcBef>
            </a:pPr>
            <a:endParaRPr lang="en-US" altLang="en-US" dirty="0">
              <a:solidFill>
                <a:srgbClr val="3366FF"/>
              </a:solidFill>
              <a:latin typeface="Bookman Old Style" charset="0"/>
            </a:endParaRPr>
          </a:p>
        </p:txBody>
      </p:sp>
      <p:sp>
        <p:nvSpPr>
          <p:cNvPr id="27654" name="TextBox 5"/>
          <p:cNvSpPr txBox="1">
            <a:spLocks noChangeArrowheads="1"/>
          </p:cNvSpPr>
          <p:nvPr/>
        </p:nvSpPr>
        <p:spPr bwMode="auto">
          <a:xfrm>
            <a:off x="7850188" y="598487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charset="0"/>
                <a:ea typeface="MS PGothic" charset="-128"/>
              </a:defRPr>
            </a:lvl1pPr>
            <a:lvl2pPr marL="37931725" indent="-37474525">
              <a:defRPr sz="2800">
                <a:solidFill>
                  <a:schemeClr val="tx1"/>
                </a:solidFill>
                <a:latin typeface="Arial" charset="0"/>
                <a:ea typeface="MS PGothic" charset="-128"/>
              </a:defRPr>
            </a:lvl2pPr>
            <a:lvl3pPr>
              <a:defRPr sz="2800">
                <a:solidFill>
                  <a:schemeClr val="tx1"/>
                </a:solidFill>
                <a:latin typeface="Arial" charset="0"/>
                <a:ea typeface="MS PGothic" charset="-128"/>
              </a:defRPr>
            </a:lvl3pPr>
            <a:lvl4pPr>
              <a:defRPr sz="2800">
                <a:solidFill>
                  <a:schemeClr val="tx1"/>
                </a:solidFill>
                <a:latin typeface="Arial" charset="0"/>
                <a:ea typeface="MS PGothic" charset="-128"/>
              </a:defRPr>
            </a:lvl4pPr>
            <a:lvl5pPr>
              <a:defRPr sz="2800">
                <a:solidFill>
                  <a:schemeClr val="tx1"/>
                </a:solidFill>
                <a:latin typeface="Arial" charset="0"/>
                <a:ea typeface="MS PGothic" charset="-128"/>
              </a:defRPr>
            </a:lvl5pPr>
            <a:lvl6pPr marL="457200" eaLnBrk="0" fontAlgn="base" hangingPunct="0">
              <a:spcBef>
                <a:spcPct val="0"/>
              </a:spcBef>
              <a:spcAft>
                <a:spcPct val="0"/>
              </a:spcAft>
              <a:defRPr sz="2800">
                <a:solidFill>
                  <a:schemeClr val="tx1"/>
                </a:solidFill>
                <a:latin typeface="Arial" charset="0"/>
                <a:ea typeface="MS PGothic" charset="-128"/>
              </a:defRPr>
            </a:lvl6pPr>
            <a:lvl7pPr marL="914400" eaLnBrk="0" fontAlgn="base" hangingPunct="0">
              <a:spcBef>
                <a:spcPct val="0"/>
              </a:spcBef>
              <a:spcAft>
                <a:spcPct val="0"/>
              </a:spcAft>
              <a:defRPr sz="2800">
                <a:solidFill>
                  <a:schemeClr val="tx1"/>
                </a:solidFill>
                <a:latin typeface="Arial" charset="0"/>
                <a:ea typeface="MS PGothic" charset="-128"/>
              </a:defRPr>
            </a:lvl7pPr>
            <a:lvl8pPr marL="1371600" eaLnBrk="0" fontAlgn="base" hangingPunct="0">
              <a:spcBef>
                <a:spcPct val="0"/>
              </a:spcBef>
              <a:spcAft>
                <a:spcPct val="0"/>
              </a:spcAft>
              <a:defRPr sz="2800">
                <a:solidFill>
                  <a:schemeClr val="tx1"/>
                </a:solidFill>
                <a:latin typeface="Arial" charset="0"/>
                <a:ea typeface="MS PGothic" charset="-128"/>
              </a:defRPr>
            </a:lvl8pPr>
            <a:lvl9pPr marL="1828800" eaLnBrk="0" fontAlgn="base" hangingPunct="0">
              <a:spcBef>
                <a:spcPct val="0"/>
              </a:spcBef>
              <a:spcAft>
                <a:spcPct val="0"/>
              </a:spcAft>
              <a:defRPr sz="2800">
                <a:solidFill>
                  <a:schemeClr val="tx1"/>
                </a:solidFill>
                <a:latin typeface="Arial" charset="0"/>
                <a:ea typeface="MS PGothic" charset="-128"/>
              </a:defRPr>
            </a:lvl9pPr>
          </a:lstStyle>
          <a:p>
            <a:endParaRPr lang="en-US" altLang="en-US"/>
          </a:p>
        </p:txBody>
      </p:sp>
    </p:spTree>
    <p:extLst>
      <p:ext uri="{BB962C8B-B14F-4D97-AF65-F5344CB8AC3E}">
        <p14:creationId xmlns:p14="http://schemas.microsoft.com/office/powerpoint/2010/main" val="7687728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TotalTime>
  <Words>895</Words>
  <Application>Microsoft Macintosh PowerPoint</Application>
  <PresentationFormat>On-screen Show (4:3)</PresentationFormat>
  <Paragraphs>194</Paragraphs>
  <Slides>35</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Office Theme</vt:lpstr>
      <vt:lpstr>Equation</vt:lpstr>
      <vt:lpstr>PowerPoint Presentation</vt:lpstr>
      <vt:lpstr>PowerPoint Presentation</vt:lpstr>
      <vt:lpstr>PowerPoint Presentation</vt:lpstr>
      <vt:lpstr>Ozone Climatology: 1979-2002</vt:lpstr>
      <vt:lpstr>PowerPoint Presentation</vt:lpstr>
      <vt:lpstr>PowerPoint Presentation</vt:lpstr>
      <vt:lpstr>Quasi-Biennial Oscillation (QBO)</vt:lpstr>
      <vt:lpstr>QBO mechanism</vt:lpstr>
      <vt:lpstr>PowerPoint Presentation</vt:lpstr>
      <vt:lpstr>PowerPoint Presentation</vt:lpstr>
      <vt:lpstr>Ozone Variability Camp et al. 2003</vt:lpstr>
      <vt:lpstr>MOD EOF 1: QBO (and Decadal)</vt:lpstr>
      <vt:lpstr>MOD EOF2: Decadal and QBO</vt:lpstr>
      <vt:lpstr>Filtered PCs 1 &amp; 2: Separating the QBO and Decadal signals</vt:lpstr>
      <vt:lpstr>Linear Combinations of EOFs 1 &amp; 2: Patterns for QBO and Decadal Signals</vt:lpstr>
      <vt:lpstr>EOF 3: interaction between QBO and annual cycles (QBO-annual beat)</vt:lpstr>
      <vt:lpstr>QBO-annual beat (analysis with intra-annual variability)</vt:lpstr>
      <vt:lpstr>EOF 4: ENSO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Caltech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Yuk Yung</dc:creator>
  <cp:lastModifiedBy>Yuk Yung</cp:lastModifiedBy>
  <cp:revision>11</cp:revision>
  <dcterms:created xsi:type="dcterms:W3CDTF">2016-10-26T05:42:46Z</dcterms:created>
  <dcterms:modified xsi:type="dcterms:W3CDTF">2016-11-06T17:06:39Z</dcterms:modified>
</cp:coreProperties>
</file>